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71" r:id="rId2"/>
    <p:sldId id="273" r:id="rId3"/>
    <p:sldId id="272" r:id="rId4"/>
    <p:sldId id="274" r:id="rId5"/>
    <p:sldId id="279" r:id="rId6"/>
    <p:sldId id="307" r:id="rId7"/>
    <p:sldId id="309" r:id="rId8"/>
    <p:sldId id="282" r:id="rId9"/>
    <p:sldId id="285" r:id="rId10"/>
    <p:sldId id="310" r:id="rId11"/>
    <p:sldId id="284" r:id="rId12"/>
    <p:sldId id="283" r:id="rId13"/>
    <p:sldId id="311" r:id="rId14"/>
    <p:sldId id="289" r:id="rId15"/>
    <p:sldId id="312" r:id="rId16"/>
    <p:sldId id="313" r:id="rId17"/>
    <p:sldId id="314" r:id="rId18"/>
    <p:sldId id="315" r:id="rId19"/>
    <p:sldId id="316" r:id="rId20"/>
    <p:sldId id="319" r:id="rId21"/>
    <p:sldId id="317" r:id="rId22"/>
    <p:sldId id="318" r:id="rId23"/>
    <p:sldId id="294" r:id="rId24"/>
    <p:sldId id="303" r:id="rId25"/>
    <p:sldId id="306"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Public Sans Bold" panose="020B0604020202020204" charset="0"/>
      <p:regular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6B2"/>
    <a:srgbClr val="F8F8F8"/>
    <a:srgbClr val="7F91B9"/>
    <a:srgbClr val="4C5F8A"/>
    <a:srgbClr val="383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61081-2018-F773-2364-66F878AAFD48}" v="92" dt="2022-12-03T20:06:40.281"/>
    <p1510:client id="{80A5BD77-205C-D1C1-1C35-A8B18412802D}" v="441" dt="2022-12-03T17:07:10.994"/>
    <p1510:client id="{9E6981D8-3B95-4312-9BE4-AC93C82E14BB}" v="511" dt="2022-12-04T04:17:10.489"/>
    <p1510:client id="{C32BD9E5-8D4E-89DD-AA9E-2E257D5B1648}" v="665" dt="2022-12-03T20:58:43.868"/>
    <p1510:client id="{F8CA276D-8EFD-2681-442E-A97E7317414E}" v="389" dt="2022-12-04T02:21:15.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78"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8FFB5-97B7-4CB7-847B-05859C4DB101}"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3FF49-9DA8-4193-BF30-6AF0D5284C2E}" type="slidenum">
              <a:rPr lang="en-US" smtClean="0"/>
              <a:t>‹#›</a:t>
            </a:fld>
            <a:endParaRPr lang="en-US"/>
          </a:p>
        </p:txBody>
      </p:sp>
    </p:spTree>
    <p:extLst>
      <p:ext uri="{BB962C8B-B14F-4D97-AF65-F5344CB8AC3E}">
        <p14:creationId xmlns:p14="http://schemas.microsoft.com/office/powerpoint/2010/main" val="323340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3FF49-9DA8-4193-BF30-6AF0D5284C2E}" type="slidenum">
              <a:rPr lang="en-US" smtClean="0"/>
              <a:t>21</a:t>
            </a:fld>
            <a:endParaRPr lang="en-US"/>
          </a:p>
        </p:txBody>
      </p:sp>
    </p:spTree>
    <p:extLst>
      <p:ext uri="{BB962C8B-B14F-4D97-AF65-F5344CB8AC3E}">
        <p14:creationId xmlns:p14="http://schemas.microsoft.com/office/powerpoint/2010/main" val="226766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73FF49-9DA8-4193-BF30-6AF0D5284C2E}" type="slidenum">
              <a:rPr lang="en-US" smtClean="0"/>
              <a:t>24</a:t>
            </a:fld>
            <a:endParaRPr lang="en-US"/>
          </a:p>
        </p:txBody>
      </p:sp>
    </p:spTree>
    <p:extLst>
      <p:ext uri="{BB962C8B-B14F-4D97-AF65-F5344CB8AC3E}">
        <p14:creationId xmlns:p14="http://schemas.microsoft.com/office/powerpoint/2010/main" val="144726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studenthcmusedu-my.sharepoint.com/:f:/g/personal/20120366_student_hcmus_edu_vn/EtOarD_NXaNKtITzUPZznLQBX6__GEmuBC8sVE-aNuLW2w?e=bC4y9U"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svg"/><Relationship Id="rId5" Type="http://schemas.openxmlformats.org/officeDocument/2006/relationships/image" Target="../media/image9.sv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rgbClr val="7F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BB7FED-70D8-BA5F-CD66-DDE9C6135A11}"/>
              </a:ext>
            </a:extLst>
          </p:cNvPr>
          <p:cNvSpPr txBox="1"/>
          <p:nvPr/>
        </p:nvSpPr>
        <p:spPr>
          <a:xfrm>
            <a:off x="6720348" y="2080925"/>
            <a:ext cx="10359736" cy="6125150"/>
          </a:xfrm>
          <a:prstGeom prst="rect">
            <a:avLst/>
          </a:prstGeom>
        </p:spPr>
        <p:txBody>
          <a:bodyPr vert="horz" lIns="91440" tIns="45720" rIns="91440" bIns="45720" rtlCol="0" anchor="ctr">
            <a:noAutofit/>
          </a:bodyPr>
          <a:lstStyle/>
          <a:p>
            <a:pPr algn="ctr">
              <a:lnSpc>
                <a:spcPct val="90000"/>
              </a:lnSpc>
              <a:spcAft>
                <a:spcPts val="600"/>
              </a:spcAft>
            </a:pPr>
            <a:r>
              <a:rPr lang="en-US" sz="4500" dirty="0">
                <a:solidFill>
                  <a:schemeClr val="tx1">
                    <a:lumMod val="85000"/>
                    <a:lumOff val="15000"/>
                  </a:schemeClr>
                </a:solidFill>
                <a:latin typeface="Public Sans Bold" panose="020B0604020202020204" charset="0"/>
              </a:rPr>
              <a:t>BÁO CÁO ĐỒ ÁN CUỐI KÌ</a:t>
            </a:r>
          </a:p>
          <a:p>
            <a:pPr indent="-228600" algn="ctr">
              <a:lnSpc>
                <a:spcPct val="90000"/>
              </a:lnSpc>
              <a:spcAft>
                <a:spcPts val="600"/>
              </a:spcAft>
              <a:buFont typeface="Arial" panose="020B0604020202020204" pitchFamily="34" charset="0"/>
              <a:buChar char="•"/>
            </a:pPr>
            <a:endParaRPr lang="en-US" sz="3500" dirty="0">
              <a:latin typeface="Public Sans Bold" panose="020B0604020202020204" charset="0"/>
            </a:endParaRPr>
          </a:p>
          <a:p>
            <a:pPr indent="-228600" algn="ctr">
              <a:lnSpc>
                <a:spcPct val="90000"/>
              </a:lnSpc>
              <a:spcAft>
                <a:spcPts val="600"/>
              </a:spcAft>
              <a:buFont typeface="Arial" panose="020B0604020202020204" pitchFamily="34" charset="0"/>
              <a:buChar char="•"/>
            </a:pPr>
            <a:endParaRPr lang="en-US" sz="3500" dirty="0">
              <a:latin typeface="Public Sans Bold" panose="020B0604020202020204" charset="0"/>
            </a:endParaRPr>
          </a:p>
          <a:p>
            <a:pPr algn="ctr">
              <a:lnSpc>
                <a:spcPct val="90000"/>
              </a:lnSpc>
              <a:spcAft>
                <a:spcPts val="600"/>
              </a:spcAft>
            </a:pPr>
            <a:r>
              <a:rPr lang="en-US" sz="3500" dirty="0">
                <a:latin typeface="Public Sans Bold" panose="020B0604020202020204" charset="0"/>
              </a:rPr>
              <a:t>MÔN: NHẬP MÔN CÔNG NGHỆ PHẦN MỀM</a:t>
            </a:r>
          </a:p>
          <a:p>
            <a:pPr indent="-228600" algn="ctr">
              <a:lnSpc>
                <a:spcPct val="90000"/>
              </a:lnSpc>
              <a:spcAft>
                <a:spcPts val="600"/>
              </a:spcAft>
              <a:buFont typeface="Arial" panose="020B0604020202020204" pitchFamily="34" charset="0"/>
              <a:buChar char="•"/>
            </a:pPr>
            <a:endParaRPr lang="en-US" sz="3500" dirty="0">
              <a:latin typeface="Public Sans Bold" panose="020B0604020202020204" charset="0"/>
            </a:endParaRPr>
          </a:p>
          <a:p>
            <a:pPr algn="ctr">
              <a:lnSpc>
                <a:spcPct val="90000"/>
              </a:lnSpc>
              <a:spcAft>
                <a:spcPts val="600"/>
              </a:spcAft>
            </a:pPr>
            <a:r>
              <a:rPr lang="en-US" sz="3500" dirty="0">
                <a:latin typeface="Public Sans Bold" panose="020B0604020202020204" charset="0"/>
              </a:rPr>
              <a:t>GIẢNG VIÊN HƯỚNG DẪN: </a:t>
            </a:r>
          </a:p>
          <a:p>
            <a:pPr algn="ctr">
              <a:lnSpc>
                <a:spcPct val="90000"/>
              </a:lnSpc>
              <a:spcAft>
                <a:spcPts val="600"/>
              </a:spcAft>
            </a:pPr>
            <a:r>
              <a:rPr lang="en-US" sz="3500" dirty="0">
                <a:latin typeface="Public Sans Bold" panose="020B0604020202020204" charset="0"/>
              </a:rPr>
              <a:t>THẦY NGUYỄN VĂN VŨ</a:t>
            </a:r>
          </a:p>
          <a:p>
            <a:pPr algn="ctr">
              <a:lnSpc>
                <a:spcPct val="90000"/>
              </a:lnSpc>
              <a:spcAft>
                <a:spcPts val="600"/>
              </a:spcAft>
            </a:pPr>
            <a:r>
              <a:rPr lang="en-US" sz="3500" dirty="0">
                <a:latin typeface="Public Sans Bold" panose="020B0604020202020204" charset="0"/>
              </a:rPr>
              <a:t>THẦY TRƯƠNG PHƯỚC LỘC</a:t>
            </a:r>
          </a:p>
        </p:txBody>
      </p:sp>
      <p:pic>
        <p:nvPicPr>
          <p:cNvPr id="83" name="Picture 25">
            <a:extLst>
              <a:ext uri="{FF2B5EF4-FFF2-40B4-BE49-F238E27FC236}">
                <a16:creationId xmlns:a16="http://schemas.microsoft.com/office/drawing/2014/main" id="{E22E6A8D-E4F4-3F77-70B4-27AF05C94A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 y="4229100"/>
            <a:ext cx="2579074" cy="1828800"/>
          </a:xfrm>
          <a:prstGeom prst="rect">
            <a:avLst/>
          </a:prstGeom>
        </p:spPr>
      </p:pic>
    </p:spTree>
    <p:extLst>
      <p:ext uri="{BB962C8B-B14F-4D97-AF65-F5344CB8AC3E}">
        <p14:creationId xmlns:p14="http://schemas.microsoft.com/office/powerpoint/2010/main" val="355232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5614CEAD-5ED1-BE63-1EBA-F764A4951A3D}"/>
              </a:ext>
            </a:extLst>
          </p:cNvPr>
          <p:cNvSpPr txBox="1"/>
          <p:nvPr/>
        </p:nvSpPr>
        <p:spPr>
          <a:xfrm>
            <a:off x="2185140" y="4144603"/>
            <a:ext cx="13976342" cy="1390509"/>
          </a:xfrm>
          <a:prstGeom prst="rect">
            <a:avLst/>
          </a:prstGeom>
        </p:spPr>
        <p:txBody>
          <a:bodyPr lIns="0" tIns="0" rIns="0" bIns="0" rtlCol="0" anchor="t">
            <a:spAutoFit/>
          </a:bodyPr>
          <a:lstStyle/>
          <a:p>
            <a:pPr marL="0" lvl="0" indent="0" algn="ctr">
              <a:lnSpc>
                <a:spcPts val="11700"/>
              </a:lnSpc>
            </a:pPr>
            <a:r>
              <a:rPr lang="en-US" sz="9000" spc="-270" dirty="0">
                <a:solidFill>
                  <a:srgbClr val="4476B2"/>
                </a:solidFill>
                <a:latin typeface="Public Sans Bold"/>
              </a:rPr>
              <a:t>3. </a:t>
            </a:r>
            <a:r>
              <a:rPr lang="en-US" sz="9000" spc="-270" dirty="0" err="1">
                <a:solidFill>
                  <a:srgbClr val="4476B2"/>
                </a:solidFill>
                <a:latin typeface="Public Sans Bold"/>
              </a:rPr>
              <a:t>Yêu</a:t>
            </a:r>
            <a:r>
              <a:rPr lang="en-US" sz="9000" spc="-270" dirty="0">
                <a:solidFill>
                  <a:srgbClr val="4476B2"/>
                </a:solidFill>
                <a:latin typeface="Public Sans Bold"/>
              </a:rPr>
              <a:t> </a:t>
            </a:r>
            <a:r>
              <a:rPr lang="en-US" sz="9000" spc="-270" dirty="0" err="1">
                <a:solidFill>
                  <a:srgbClr val="4476B2"/>
                </a:solidFill>
                <a:latin typeface="Public Sans Bold"/>
              </a:rPr>
              <a:t>cầu</a:t>
            </a:r>
            <a:r>
              <a:rPr lang="en-US" sz="9000" spc="-270" dirty="0">
                <a:solidFill>
                  <a:srgbClr val="4476B2"/>
                </a:solidFill>
                <a:latin typeface="Public Sans Bold"/>
              </a:rPr>
              <a:t> </a:t>
            </a:r>
            <a:r>
              <a:rPr lang="en-US" sz="9000" spc="-270" dirty="0" err="1">
                <a:solidFill>
                  <a:srgbClr val="4476B2"/>
                </a:solidFill>
                <a:latin typeface="Public Sans Bold"/>
              </a:rPr>
              <a:t>phần</a:t>
            </a:r>
            <a:r>
              <a:rPr lang="en-US" sz="9000" spc="-270" dirty="0">
                <a:solidFill>
                  <a:srgbClr val="4476B2"/>
                </a:solidFill>
                <a:latin typeface="Public Sans Bold"/>
              </a:rPr>
              <a:t> </a:t>
            </a:r>
            <a:r>
              <a:rPr lang="en-US" sz="9000" spc="-270" dirty="0" err="1">
                <a:solidFill>
                  <a:srgbClr val="4476B2"/>
                </a:solidFill>
                <a:latin typeface="Public Sans Bold"/>
              </a:rPr>
              <a:t>mềm</a:t>
            </a:r>
            <a:endParaRPr lang="en-US" sz="9000" spc="-270" dirty="0">
              <a:solidFill>
                <a:srgbClr val="4476B2"/>
              </a:solidFill>
              <a:latin typeface="Public Sans Bold"/>
            </a:endParaRPr>
          </a:p>
        </p:txBody>
      </p:sp>
    </p:spTree>
    <p:extLst>
      <p:ext uri="{BB962C8B-B14F-4D97-AF65-F5344CB8AC3E}">
        <p14:creationId xmlns:p14="http://schemas.microsoft.com/office/powerpoint/2010/main" val="377322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57176-65D9-19E5-32FB-59BF5F9CBCFC}"/>
              </a:ext>
            </a:extLst>
          </p:cNvPr>
          <p:cNvSpPr txBox="1"/>
          <p:nvPr/>
        </p:nvSpPr>
        <p:spPr>
          <a:xfrm>
            <a:off x="4381500" y="1638300"/>
            <a:ext cx="9525000" cy="861774"/>
          </a:xfrm>
          <a:prstGeom prst="rect">
            <a:avLst/>
          </a:prstGeom>
          <a:noFill/>
        </p:spPr>
        <p:txBody>
          <a:bodyPr wrap="square" rtlCol="0">
            <a:spAutoFit/>
          </a:bodyPr>
          <a:lstStyle/>
          <a:p>
            <a:pPr algn="ctr"/>
            <a:r>
              <a:rPr lang="en-US" sz="5000" dirty="0">
                <a:solidFill>
                  <a:srgbClr val="7F91B9"/>
                </a:solidFill>
                <a:latin typeface="Public Sans Bold" panose="020B0604020202020204" charset="0"/>
              </a:rPr>
              <a:t>Use-case</a:t>
            </a:r>
          </a:p>
        </p:txBody>
      </p:sp>
      <p:cxnSp>
        <p:nvCxnSpPr>
          <p:cNvPr id="4" name="Straight Connector 3">
            <a:extLst>
              <a:ext uri="{FF2B5EF4-FFF2-40B4-BE49-F238E27FC236}">
                <a16:creationId xmlns:a16="http://schemas.microsoft.com/office/drawing/2014/main" id="{72772BEF-36F9-8BA8-D564-8C6EF09BF3E4}"/>
              </a:ext>
            </a:extLst>
          </p:cNvPr>
          <p:cNvCxnSpPr>
            <a:cxnSpLocks/>
          </p:cNvCxnSpPr>
          <p:nvPr/>
        </p:nvCxnSpPr>
        <p:spPr>
          <a:xfrm>
            <a:off x="2057400" y="29337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CF1142C-3ED9-B2CF-F3EB-80845F10080E}"/>
              </a:ext>
            </a:extLst>
          </p:cNvPr>
          <p:cNvPicPr>
            <a:picLocks noChangeAspect="1"/>
          </p:cNvPicPr>
          <p:nvPr/>
        </p:nvPicPr>
        <p:blipFill>
          <a:blip r:embed="rId2"/>
          <a:stretch>
            <a:fillRect/>
          </a:stretch>
        </p:blipFill>
        <p:spPr>
          <a:xfrm>
            <a:off x="2470806" y="3155866"/>
            <a:ext cx="13346388" cy="6335009"/>
          </a:xfrm>
          <a:prstGeom prst="rect">
            <a:avLst/>
          </a:prstGeom>
        </p:spPr>
      </p:pic>
    </p:spTree>
    <p:extLst>
      <p:ext uri="{BB962C8B-B14F-4D97-AF65-F5344CB8AC3E}">
        <p14:creationId xmlns:p14="http://schemas.microsoft.com/office/powerpoint/2010/main" val="308568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00A839-DD9E-3A64-B8A5-9053A974067F}"/>
              </a:ext>
            </a:extLst>
          </p:cNvPr>
          <p:cNvSpPr txBox="1"/>
          <p:nvPr/>
        </p:nvSpPr>
        <p:spPr>
          <a:xfrm>
            <a:off x="4800600" y="1485900"/>
            <a:ext cx="9525000"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Yêu</a:t>
            </a:r>
            <a:r>
              <a:rPr lang="en-US" sz="5000" dirty="0">
                <a:solidFill>
                  <a:srgbClr val="7F91B9"/>
                </a:solidFill>
                <a:latin typeface="Public Sans Bold"/>
              </a:rPr>
              <a:t> </a:t>
            </a:r>
            <a:r>
              <a:rPr lang="en-US" sz="5000" dirty="0" err="1">
                <a:solidFill>
                  <a:srgbClr val="7F91B9"/>
                </a:solidFill>
                <a:latin typeface="Public Sans Bold"/>
              </a:rPr>
              <a:t>cầu</a:t>
            </a:r>
            <a:r>
              <a:rPr lang="en-US" sz="5000" dirty="0">
                <a:solidFill>
                  <a:srgbClr val="7F91B9"/>
                </a:solidFill>
                <a:latin typeface="Public Sans Bold"/>
              </a:rPr>
              <a:t> phi </a:t>
            </a:r>
            <a:r>
              <a:rPr lang="en-US" sz="5000" dirty="0" err="1">
                <a:solidFill>
                  <a:srgbClr val="7F91B9"/>
                </a:solidFill>
                <a:latin typeface="Public Sans Bold"/>
              </a:rPr>
              <a:t>chức</a:t>
            </a:r>
            <a:r>
              <a:rPr lang="en-US" sz="5000" dirty="0">
                <a:solidFill>
                  <a:srgbClr val="7F91B9"/>
                </a:solidFill>
                <a:latin typeface="Public Sans Bold"/>
              </a:rPr>
              <a:t> </a:t>
            </a:r>
            <a:r>
              <a:rPr lang="en-US" sz="5000" dirty="0" err="1">
                <a:solidFill>
                  <a:srgbClr val="7F91B9"/>
                </a:solidFill>
                <a:latin typeface="Public Sans Bold"/>
              </a:rPr>
              <a:t>năng</a:t>
            </a:r>
            <a:endParaRPr lang="en-US" sz="5000" dirty="0">
              <a:solidFill>
                <a:srgbClr val="7F91B9"/>
              </a:solidFill>
              <a:latin typeface="Public Sans Bold" panose="020B0604020202020204" charset="0"/>
            </a:endParaRPr>
          </a:p>
        </p:txBody>
      </p:sp>
      <p:sp>
        <p:nvSpPr>
          <p:cNvPr id="3" name="TextBox 2">
            <a:extLst>
              <a:ext uri="{FF2B5EF4-FFF2-40B4-BE49-F238E27FC236}">
                <a16:creationId xmlns:a16="http://schemas.microsoft.com/office/drawing/2014/main" id="{2EA7927A-7ED5-AB97-752D-6E2D9ACD265B}"/>
              </a:ext>
            </a:extLst>
          </p:cNvPr>
          <p:cNvSpPr txBox="1"/>
          <p:nvPr/>
        </p:nvSpPr>
        <p:spPr>
          <a:xfrm>
            <a:off x="2487033" y="4007357"/>
            <a:ext cx="9282179" cy="4539704"/>
          </a:xfrm>
          <a:prstGeom prst="rect">
            <a:avLst/>
          </a:prstGeom>
          <a:noFill/>
        </p:spPr>
        <p:txBody>
          <a:bodyPr wrap="square" lIns="91440" tIns="45720" rIns="91440" bIns="45720" rtlCol="0" anchor="t">
            <a:spAutoFit/>
          </a:bodyPr>
          <a:lstStyle/>
          <a:p>
            <a:pPr marL="342900">
              <a:spcBef>
                <a:spcPts val="600"/>
              </a:spcBef>
              <a:buFont typeface="Wingdings" panose="05000000000000000000" pitchFamily="2" charset="2"/>
              <a:buChar char="q"/>
            </a:pPr>
            <a:r>
              <a:rPr lang="vi-VN" sz="2400" i="1" dirty="0">
                <a:solidFill>
                  <a:schemeClr val="tx1">
                    <a:lumMod val="85000"/>
                    <a:lumOff val="15000"/>
                  </a:schemeClr>
                </a:solidFill>
                <a:latin typeface="Roboto"/>
                <a:ea typeface="Roboto"/>
                <a:cs typeface="Roboto"/>
              </a:rPr>
              <a:t> Bảo mật:</a:t>
            </a:r>
          </a:p>
          <a:p>
            <a:pPr marL="342900">
              <a:spcBef>
                <a:spcPts val="600"/>
              </a:spcBef>
            </a:pP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a:t>
            </a: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Mật khẩu của người dùng phải từ 8 - 24 ký tự, gồm chữ hoa/thường và số (có thể có ký tự đặc biệt</a:t>
            </a: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hoặc không).</a:t>
            </a:r>
          </a:p>
          <a:p>
            <a:pPr marL="342900">
              <a:spcBef>
                <a:spcPts val="600"/>
              </a:spcBef>
            </a:pP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 Danh sách các tài khoản người dùng chỉ có admin mới được quyền truy cập.</a:t>
            </a:r>
          </a:p>
          <a:p>
            <a:pPr marL="342900">
              <a:spcBef>
                <a:spcPts val="600"/>
              </a:spcBef>
              <a:buFont typeface="Wingdings" panose="05000000000000000000" pitchFamily="2" charset="2"/>
              <a:buChar char="q"/>
            </a:pP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Tốc độ thực hiện các tác vụ cần nhanh chóng (dưới 5 giây/tác vụ).</a:t>
            </a:r>
          </a:p>
          <a:p>
            <a:pPr marL="342900">
              <a:spcBef>
                <a:spcPts val="600"/>
              </a:spcBef>
              <a:buFont typeface="Wingdings" panose="05000000000000000000" pitchFamily="2" charset="2"/>
              <a:buChar char="q"/>
            </a:pP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Bảo trì: thực hiện bảo trì/cập nhật hệ thống vào khoảng thời gian 1 a.m - 6 a.m để tránh ảnh hưởng đến trải</a:t>
            </a: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nghiệm người dùng.</a:t>
            </a:r>
          </a:p>
          <a:p>
            <a:pPr marL="342900">
              <a:spcBef>
                <a:spcPts val="600"/>
              </a:spcBef>
              <a:buFont typeface="Wingdings" panose="05000000000000000000" pitchFamily="2" charset="2"/>
              <a:buChar char="q"/>
            </a:pPr>
            <a:r>
              <a:rPr lang="en-US" sz="2400" i="1" dirty="0">
                <a:solidFill>
                  <a:schemeClr val="tx1">
                    <a:lumMod val="85000"/>
                    <a:lumOff val="15000"/>
                  </a:schemeClr>
                </a:solidFill>
                <a:latin typeface="Roboto"/>
                <a:ea typeface="Roboto"/>
                <a:cs typeface="Roboto"/>
              </a:rPr>
              <a:t> </a:t>
            </a:r>
            <a:r>
              <a:rPr lang="vi-VN" sz="2400" i="1" dirty="0">
                <a:solidFill>
                  <a:schemeClr val="tx1">
                    <a:lumMod val="85000"/>
                    <a:lumOff val="15000"/>
                  </a:schemeClr>
                </a:solidFill>
                <a:latin typeface="Roboto"/>
                <a:ea typeface="Roboto"/>
                <a:cs typeface="Roboto"/>
              </a:rPr>
              <a:t>Khả năng mở rộng: web cho điện thoại, mobile app</a:t>
            </a:r>
            <a:r>
              <a:rPr lang="en-US" sz="2400" i="1" dirty="0">
                <a:solidFill>
                  <a:schemeClr val="tx1">
                    <a:lumMod val="85000"/>
                    <a:lumOff val="15000"/>
                  </a:schemeClr>
                </a:solidFill>
                <a:latin typeface="Roboto"/>
                <a:ea typeface="Roboto"/>
                <a:cs typeface="Roboto"/>
              </a:rPr>
              <a:t>…</a:t>
            </a:r>
            <a:endParaRPr lang="vi-VN" sz="2400" b="0" dirty="0">
              <a:solidFill>
                <a:schemeClr val="tx1">
                  <a:lumMod val="85000"/>
                  <a:lumOff val="15000"/>
                </a:schemeClr>
              </a:solidFill>
              <a:effectLst/>
              <a:latin typeface="Roboto" panose="02000000000000000000" pitchFamily="2" charset="0"/>
              <a:ea typeface="Roboto" panose="02000000000000000000" pitchFamily="2" charset="0"/>
              <a:cs typeface="Roboto"/>
            </a:endParaRPr>
          </a:p>
        </p:txBody>
      </p:sp>
      <p:cxnSp>
        <p:nvCxnSpPr>
          <p:cNvPr id="4" name="Straight Connector 3">
            <a:extLst>
              <a:ext uri="{FF2B5EF4-FFF2-40B4-BE49-F238E27FC236}">
                <a16:creationId xmlns:a16="http://schemas.microsoft.com/office/drawing/2014/main" id="{19D7495B-1B8E-52C1-49DF-185D813D2D4A}"/>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with medium confidence">
            <a:extLst>
              <a:ext uri="{FF2B5EF4-FFF2-40B4-BE49-F238E27FC236}">
                <a16:creationId xmlns:a16="http://schemas.microsoft.com/office/drawing/2014/main" id="{EE53EB64-DC06-0EA1-AE84-AB89F449F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5277" y="3214927"/>
            <a:ext cx="3440645" cy="6124565"/>
          </a:xfrm>
          <a:prstGeom prst="rect">
            <a:avLst/>
          </a:prstGeom>
        </p:spPr>
      </p:pic>
    </p:spTree>
    <p:extLst>
      <p:ext uri="{BB962C8B-B14F-4D97-AF65-F5344CB8AC3E}">
        <p14:creationId xmlns:p14="http://schemas.microsoft.com/office/powerpoint/2010/main" val="216154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5614CEAD-5ED1-BE63-1EBA-F764A4951A3D}"/>
              </a:ext>
            </a:extLst>
          </p:cNvPr>
          <p:cNvSpPr txBox="1"/>
          <p:nvPr/>
        </p:nvSpPr>
        <p:spPr>
          <a:xfrm>
            <a:off x="2185140" y="4144603"/>
            <a:ext cx="13976342" cy="1390509"/>
          </a:xfrm>
          <a:prstGeom prst="rect">
            <a:avLst/>
          </a:prstGeom>
        </p:spPr>
        <p:txBody>
          <a:bodyPr lIns="0" tIns="0" rIns="0" bIns="0" rtlCol="0" anchor="t">
            <a:spAutoFit/>
          </a:bodyPr>
          <a:lstStyle/>
          <a:p>
            <a:pPr marL="0" lvl="0" indent="0" algn="ctr">
              <a:lnSpc>
                <a:spcPts val="11700"/>
              </a:lnSpc>
            </a:pPr>
            <a:r>
              <a:rPr lang="en-US" sz="9000" spc="-270" dirty="0">
                <a:solidFill>
                  <a:srgbClr val="4476B2"/>
                </a:solidFill>
                <a:latin typeface="Public Sans Bold"/>
              </a:rPr>
              <a:t>4. </a:t>
            </a:r>
            <a:r>
              <a:rPr lang="en-US" sz="9000" spc="-270" dirty="0" err="1">
                <a:solidFill>
                  <a:srgbClr val="4476B2"/>
                </a:solidFill>
                <a:latin typeface="Public Sans Bold"/>
              </a:rPr>
              <a:t>Phân</a:t>
            </a:r>
            <a:r>
              <a:rPr lang="en-US" sz="9000" spc="-270" dirty="0">
                <a:solidFill>
                  <a:srgbClr val="4476B2"/>
                </a:solidFill>
                <a:latin typeface="Public Sans Bold"/>
              </a:rPr>
              <a:t> </a:t>
            </a:r>
            <a:r>
              <a:rPr lang="en-US" sz="9000" spc="-270" dirty="0" err="1">
                <a:solidFill>
                  <a:srgbClr val="4476B2"/>
                </a:solidFill>
                <a:latin typeface="Public Sans Bold"/>
              </a:rPr>
              <a:t>tích</a:t>
            </a:r>
            <a:r>
              <a:rPr lang="en-US" sz="9000" spc="-270" dirty="0">
                <a:solidFill>
                  <a:srgbClr val="4476B2"/>
                </a:solidFill>
                <a:latin typeface="Public Sans Bold"/>
              </a:rPr>
              <a:t> và </a:t>
            </a:r>
            <a:r>
              <a:rPr lang="en-US" sz="9000" spc="-270" dirty="0" err="1">
                <a:solidFill>
                  <a:srgbClr val="4476B2"/>
                </a:solidFill>
                <a:latin typeface="Public Sans Bold"/>
              </a:rPr>
              <a:t>thiết</a:t>
            </a:r>
            <a:r>
              <a:rPr lang="en-US" sz="9000" spc="-270" dirty="0">
                <a:solidFill>
                  <a:srgbClr val="4476B2"/>
                </a:solidFill>
                <a:latin typeface="Public Sans Bold"/>
              </a:rPr>
              <a:t> </a:t>
            </a:r>
            <a:r>
              <a:rPr lang="en-US" sz="9000" spc="-270" dirty="0" err="1">
                <a:solidFill>
                  <a:srgbClr val="4476B2"/>
                </a:solidFill>
                <a:latin typeface="Public Sans Bold"/>
              </a:rPr>
              <a:t>kế</a:t>
            </a:r>
            <a:endParaRPr lang="en-US" sz="9000" spc="-270" dirty="0">
              <a:solidFill>
                <a:srgbClr val="4476B2"/>
              </a:solidFill>
              <a:latin typeface="Public Sans Bold"/>
            </a:endParaRPr>
          </a:p>
        </p:txBody>
      </p:sp>
    </p:spTree>
    <p:extLst>
      <p:ext uri="{BB962C8B-B14F-4D97-AF65-F5344CB8AC3E}">
        <p14:creationId xmlns:p14="http://schemas.microsoft.com/office/powerpoint/2010/main" val="246521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Kiến</a:t>
            </a:r>
            <a:r>
              <a:rPr lang="en-US" sz="5000" dirty="0">
                <a:solidFill>
                  <a:srgbClr val="7F91B9"/>
                </a:solidFill>
                <a:latin typeface="Public Sans Bold"/>
              </a:rPr>
              <a:t> </a:t>
            </a:r>
            <a:r>
              <a:rPr lang="en-US" sz="5000" dirty="0" err="1">
                <a:solidFill>
                  <a:srgbClr val="7F91B9"/>
                </a:solidFill>
                <a:latin typeface="Public Sans Bold"/>
              </a:rPr>
              <a:t>trúc</a:t>
            </a:r>
            <a:r>
              <a:rPr lang="en-US" sz="5000" dirty="0">
                <a:solidFill>
                  <a:srgbClr val="7F91B9"/>
                </a:solidFill>
                <a:latin typeface="Public Sans Bold"/>
              </a:rPr>
              <a:t> và </a:t>
            </a:r>
            <a:r>
              <a:rPr lang="en-US" sz="5000" dirty="0" err="1">
                <a:solidFill>
                  <a:srgbClr val="7F91B9"/>
                </a:solidFill>
                <a:latin typeface="Public Sans Bold"/>
              </a:rPr>
              <a:t>công</a:t>
            </a:r>
            <a:r>
              <a:rPr lang="en-US" sz="5000" dirty="0">
                <a:solidFill>
                  <a:srgbClr val="7F91B9"/>
                </a:solidFill>
                <a:latin typeface="Public Sans Bold"/>
              </a:rPr>
              <a:t> </a:t>
            </a:r>
            <a:r>
              <a:rPr lang="en-US" sz="5000" dirty="0" err="1">
                <a:solidFill>
                  <a:srgbClr val="7F91B9"/>
                </a:solidFill>
                <a:latin typeface="Public Sans Bold"/>
              </a:rPr>
              <a:t>nghệ</a:t>
            </a:r>
            <a:r>
              <a:rPr lang="en-US" sz="5000" dirty="0">
                <a:solidFill>
                  <a:srgbClr val="7F91B9"/>
                </a:solidFill>
                <a:latin typeface="Public Sans Bold"/>
              </a:rPr>
              <a:t> </a:t>
            </a:r>
            <a:r>
              <a:rPr lang="en-US" sz="5000" dirty="0" err="1">
                <a:solidFill>
                  <a:srgbClr val="7F91B9"/>
                </a:solidFill>
                <a:latin typeface="Public Sans Bold"/>
              </a:rPr>
              <a:t>được</a:t>
            </a:r>
            <a:r>
              <a:rPr lang="en-US" sz="5000" dirty="0">
                <a:solidFill>
                  <a:srgbClr val="7F91B9"/>
                </a:solidFill>
                <a:latin typeface="Public Sans Bold"/>
              </a:rPr>
              <a:t> </a:t>
            </a:r>
            <a:r>
              <a:rPr lang="en-US" sz="5000" dirty="0" err="1">
                <a:solidFill>
                  <a:srgbClr val="7F91B9"/>
                </a:solidFill>
                <a:latin typeface="Public Sans Bold"/>
              </a:rPr>
              <a:t>sử</a:t>
            </a:r>
            <a:r>
              <a:rPr lang="en-US" sz="5000" dirty="0">
                <a:solidFill>
                  <a:srgbClr val="7F91B9"/>
                </a:solidFill>
                <a:latin typeface="Public Sans Bold"/>
              </a:rPr>
              <a:t> </a:t>
            </a:r>
            <a:r>
              <a:rPr lang="en-US" sz="5000" dirty="0" err="1">
                <a:solidFill>
                  <a:srgbClr val="7F91B9"/>
                </a:solidFill>
                <a:latin typeface="Public Sans Bold"/>
              </a:rPr>
              <a:t>dụng</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541208" y="4062423"/>
            <a:ext cx="7883012" cy="4462760"/>
          </a:xfrm>
          <a:prstGeom prst="rect">
            <a:avLst/>
          </a:prstGeom>
          <a:noFill/>
        </p:spPr>
        <p:txBody>
          <a:bodyPr wrap="square" lIns="91440" tIns="45720" rIns="91440" bIns="45720" rtlCol="0" anchor="t">
            <a:spAutoFit/>
          </a:bodyPr>
          <a:lstStyle/>
          <a:p>
            <a:pPr>
              <a:spcBef>
                <a:spcPts val="600"/>
              </a:spcBef>
            </a:pPr>
            <a:r>
              <a:rPr lang="vi-VN" sz="2400" dirty="0">
                <a:latin typeface="Roboto"/>
                <a:ea typeface="Roboto"/>
                <a:cs typeface="Roboto"/>
              </a:rPr>
              <a:t>Nhóm sử dụng kiến trúc 3-tier cho project này:</a:t>
            </a:r>
          </a:p>
          <a:p>
            <a:pPr marL="342900" indent="-342900">
              <a:spcBef>
                <a:spcPts val="600"/>
              </a:spcBef>
              <a:buFont typeface="Wingdings" panose="05000000000000000000" pitchFamily="2" charset="2"/>
              <a:buChar char="q"/>
            </a:pPr>
            <a:r>
              <a:rPr lang="vi-VN" sz="2400" dirty="0">
                <a:latin typeface="Roboto"/>
                <a:ea typeface="Roboto"/>
                <a:cs typeface="Roboto"/>
              </a:rPr>
              <a:t>Frontend: gồm 3 phần</a:t>
            </a:r>
          </a:p>
          <a:p>
            <a:pPr>
              <a:spcBef>
                <a:spcPts val="600"/>
              </a:spcBef>
            </a:pPr>
            <a:r>
              <a:rPr lang="en-US" sz="2400" dirty="0">
                <a:latin typeface="Roboto"/>
                <a:ea typeface="Roboto"/>
                <a:cs typeface="Roboto"/>
              </a:rPr>
              <a:t>	</a:t>
            </a:r>
            <a:r>
              <a:rPr lang="vi-VN" sz="2400" dirty="0">
                <a:latin typeface="Roboto"/>
                <a:ea typeface="Roboto"/>
                <a:cs typeface="Roboto"/>
              </a:rPr>
              <a:t>● Phần GUI: Nhóm sử dụng các ngôn ngữ và frameworks để phát triển</a:t>
            </a:r>
            <a:r>
              <a:rPr lang="en-US" sz="2400" dirty="0">
                <a:latin typeface="Roboto"/>
                <a:ea typeface="Roboto"/>
                <a:cs typeface="Roboto"/>
              </a:rPr>
              <a:t> </a:t>
            </a:r>
            <a:r>
              <a:rPr lang="vi-VN" sz="2400" dirty="0">
                <a:latin typeface="Roboto"/>
                <a:ea typeface="Roboto"/>
                <a:cs typeface="Roboto"/>
              </a:rPr>
              <a:t>như:</a:t>
            </a:r>
            <a:r>
              <a:rPr lang="en-US" sz="2400" dirty="0">
                <a:latin typeface="Roboto"/>
                <a:ea typeface="Roboto"/>
                <a:cs typeface="Roboto"/>
              </a:rPr>
              <a:t> </a:t>
            </a:r>
            <a:r>
              <a:rPr lang="vi-VN" sz="2400" dirty="0">
                <a:latin typeface="Roboto"/>
                <a:ea typeface="Roboto"/>
                <a:cs typeface="Roboto"/>
              </a:rPr>
              <a:t>ReactJS,HTML,CSS. Layer này hiển thị giao diện người dùng và người dùng có thể</a:t>
            </a:r>
            <a:r>
              <a:rPr lang="en-US" sz="2400" dirty="0">
                <a:latin typeface="Roboto"/>
                <a:ea typeface="Roboto"/>
                <a:cs typeface="Roboto"/>
              </a:rPr>
              <a:t> </a:t>
            </a:r>
            <a:r>
              <a:rPr lang="vi-VN" sz="2400" dirty="0">
                <a:latin typeface="Roboto"/>
                <a:ea typeface="Roboto"/>
                <a:cs typeface="Roboto"/>
              </a:rPr>
              <a:t>thấy thanh điều hướng, tên phim, poster của phim,...</a:t>
            </a:r>
          </a:p>
          <a:p>
            <a:pPr>
              <a:spcBef>
                <a:spcPts val="600"/>
              </a:spcBef>
            </a:pPr>
            <a:r>
              <a:rPr lang="en-US" sz="2400" dirty="0">
                <a:latin typeface="Roboto"/>
                <a:ea typeface="Roboto"/>
                <a:cs typeface="Roboto"/>
              </a:rPr>
              <a:t>	</a:t>
            </a:r>
            <a:r>
              <a:rPr lang="vi-VN" sz="2400" dirty="0">
                <a:latin typeface="Roboto"/>
                <a:ea typeface="Roboto"/>
                <a:cs typeface="Roboto"/>
              </a:rPr>
              <a:t>● Phần Controller: Dùng để điều khiển và chứa các hàm để gọi từ GUI Layer, sử dụng</a:t>
            </a:r>
            <a:r>
              <a:rPr lang="en-US" sz="2400" dirty="0">
                <a:latin typeface="Roboto"/>
                <a:ea typeface="Roboto"/>
                <a:cs typeface="Roboto"/>
              </a:rPr>
              <a:t> </a:t>
            </a:r>
            <a:r>
              <a:rPr lang="vi-VN" sz="2400" dirty="0">
                <a:latin typeface="Roboto"/>
                <a:ea typeface="Roboto"/>
                <a:cs typeface="Roboto"/>
              </a:rPr>
              <a:t>JavaScript để định nghĩa hàm và phát triển các phương thức</a:t>
            </a:r>
            <a:r>
              <a:rPr lang="en-US" sz="2400" dirty="0">
                <a:latin typeface="Roboto"/>
                <a:ea typeface="Roboto"/>
                <a:cs typeface="Roboto"/>
              </a:rPr>
              <a:t>.</a:t>
            </a:r>
          </a:p>
          <a:p>
            <a:pPr>
              <a:spcBef>
                <a:spcPts val="600"/>
              </a:spcBef>
            </a:pPr>
            <a:r>
              <a:rPr lang="en-US" sz="2400" dirty="0">
                <a:latin typeface="Roboto"/>
                <a:ea typeface="Roboto"/>
                <a:cs typeface="Roboto"/>
              </a:rPr>
              <a:t>	</a:t>
            </a:r>
            <a:r>
              <a:rPr lang="vi-VN" sz="2400" dirty="0">
                <a:latin typeface="Roboto"/>
                <a:ea typeface="Roboto"/>
                <a:cs typeface="Roboto"/>
              </a:rPr>
              <a:t>● Phần Services: Sử dụng API để giao tiếp với Back-end</a:t>
            </a: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08461-1479-ADFB-29A0-3DE7B226CF6B}"/>
              </a:ext>
            </a:extLst>
          </p:cNvPr>
          <p:cNvPicPr>
            <a:picLocks noChangeAspect="1"/>
          </p:cNvPicPr>
          <p:nvPr/>
        </p:nvPicPr>
        <p:blipFill>
          <a:blip r:embed="rId2"/>
          <a:stretch>
            <a:fillRect/>
          </a:stretch>
        </p:blipFill>
        <p:spPr>
          <a:xfrm>
            <a:off x="9424220" y="2911956"/>
            <a:ext cx="8468907" cy="6763694"/>
          </a:xfrm>
          <a:prstGeom prst="rect">
            <a:avLst/>
          </a:prstGeom>
        </p:spPr>
      </p:pic>
    </p:spTree>
    <p:extLst>
      <p:ext uri="{BB962C8B-B14F-4D97-AF65-F5344CB8AC3E}">
        <p14:creationId xmlns:p14="http://schemas.microsoft.com/office/powerpoint/2010/main" val="339512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Kiến</a:t>
            </a:r>
            <a:r>
              <a:rPr lang="en-US" sz="5000" dirty="0">
                <a:solidFill>
                  <a:srgbClr val="7F91B9"/>
                </a:solidFill>
                <a:latin typeface="Public Sans Bold"/>
              </a:rPr>
              <a:t> </a:t>
            </a:r>
            <a:r>
              <a:rPr lang="en-US" sz="5000" dirty="0" err="1">
                <a:solidFill>
                  <a:srgbClr val="7F91B9"/>
                </a:solidFill>
                <a:latin typeface="Public Sans Bold"/>
              </a:rPr>
              <a:t>trúc</a:t>
            </a:r>
            <a:r>
              <a:rPr lang="en-US" sz="5000" dirty="0">
                <a:solidFill>
                  <a:srgbClr val="7F91B9"/>
                </a:solidFill>
                <a:latin typeface="Public Sans Bold"/>
              </a:rPr>
              <a:t> và </a:t>
            </a:r>
            <a:r>
              <a:rPr lang="en-US" sz="5000" dirty="0" err="1">
                <a:solidFill>
                  <a:srgbClr val="7F91B9"/>
                </a:solidFill>
                <a:latin typeface="Public Sans Bold"/>
              </a:rPr>
              <a:t>công</a:t>
            </a:r>
            <a:r>
              <a:rPr lang="en-US" sz="5000" dirty="0">
                <a:solidFill>
                  <a:srgbClr val="7F91B9"/>
                </a:solidFill>
                <a:latin typeface="Public Sans Bold"/>
              </a:rPr>
              <a:t> </a:t>
            </a:r>
            <a:r>
              <a:rPr lang="en-US" sz="5000" dirty="0" err="1">
                <a:solidFill>
                  <a:srgbClr val="7F91B9"/>
                </a:solidFill>
                <a:latin typeface="Public Sans Bold"/>
              </a:rPr>
              <a:t>nghệ</a:t>
            </a:r>
            <a:r>
              <a:rPr lang="en-US" sz="5000" dirty="0">
                <a:solidFill>
                  <a:srgbClr val="7F91B9"/>
                </a:solidFill>
                <a:latin typeface="Public Sans Bold"/>
              </a:rPr>
              <a:t> </a:t>
            </a:r>
            <a:r>
              <a:rPr lang="en-US" sz="5000" dirty="0" err="1">
                <a:solidFill>
                  <a:srgbClr val="7F91B9"/>
                </a:solidFill>
                <a:latin typeface="Public Sans Bold"/>
              </a:rPr>
              <a:t>được</a:t>
            </a:r>
            <a:r>
              <a:rPr lang="en-US" sz="5000" dirty="0">
                <a:solidFill>
                  <a:srgbClr val="7F91B9"/>
                </a:solidFill>
                <a:latin typeface="Public Sans Bold"/>
              </a:rPr>
              <a:t> </a:t>
            </a:r>
            <a:r>
              <a:rPr lang="en-US" sz="5000" dirty="0" err="1">
                <a:solidFill>
                  <a:srgbClr val="7F91B9"/>
                </a:solidFill>
                <a:latin typeface="Public Sans Bold"/>
              </a:rPr>
              <a:t>sử</a:t>
            </a:r>
            <a:r>
              <a:rPr lang="en-US" sz="5000" dirty="0">
                <a:solidFill>
                  <a:srgbClr val="7F91B9"/>
                </a:solidFill>
                <a:latin typeface="Public Sans Bold"/>
              </a:rPr>
              <a:t> </a:t>
            </a:r>
            <a:r>
              <a:rPr lang="en-US" sz="5000" dirty="0" err="1">
                <a:solidFill>
                  <a:srgbClr val="7F91B9"/>
                </a:solidFill>
                <a:latin typeface="Public Sans Bold"/>
              </a:rPr>
              <a:t>dụng</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541208" y="4062423"/>
            <a:ext cx="7883012" cy="4985980"/>
          </a:xfrm>
          <a:prstGeom prst="rect">
            <a:avLst/>
          </a:prstGeom>
          <a:noFill/>
        </p:spPr>
        <p:txBody>
          <a:bodyPr wrap="square" lIns="91440" tIns="45720" rIns="91440" bIns="45720" rtlCol="0" anchor="t">
            <a:spAutoFit/>
          </a:bodyPr>
          <a:lstStyle/>
          <a:p>
            <a:pPr marL="347472" indent="-347472" algn="l" rtl="0" eaLnBrk="1" latinLnBrk="0" hangingPunct="1">
              <a:spcBef>
                <a:spcPts val="600"/>
              </a:spcBef>
              <a:spcAft>
                <a:spcPts val="0"/>
              </a:spcAft>
              <a:buClrTx/>
              <a:buSzPts val="2400"/>
              <a:buFont typeface="Wingdings" panose="05000000000000000000" pitchFamily="2" charset="2"/>
              <a:buChar char="q"/>
            </a:pP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Backend:</a:t>
            </a:r>
            <a:endParaRPr lang="en-US" sz="2400" dirty="0">
              <a:effectLst/>
            </a:endParaRPr>
          </a:p>
          <a:p>
            <a:pPr marL="0" algn="l" rtl="0" eaLnBrk="1" latinLnBrk="0" hangingPunct="1">
              <a:spcBef>
                <a:spcPts val="600"/>
              </a:spcBef>
              <a:spcAft>
                <a:spcPts val="0"/>
              </a:spcAft>
            </a:pP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UI: Sử dụng Command Line Interface.</a:t>
            </a:r>
            <a:endParaRPr lang="en-US" sz="2400" dirty="0">
              <a:effectLst/>
            </a:endParaRPr>
          </a:p>
          <a:p>
            <a:pPr marL="0" algn="l" rtl="0" eaLnBrk="1" latinLnBrk="0" hangingPunct="1">
              <a:spcBef>
                <a:spcPts val="600"/>
              </a:spcBef>
              <a:spcAft>
                <a:spcPts val="0"/>
              </a:spcAft>
            </a:pP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Route Layer: Phát hiện API chung để xử lý, điều phối, phân phối lời gọi đến các hàm</a:t>
            </a: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khác, sử dụng JavaScript framework để tạo với API.</a:t>
            </a:r>
            <a:endParaRPr lang="en-US" sz="2400" dirty="0">
              <a:effectLst/>
            </a:endParaRPr>
          </a:p>
          <a:p>
            <a:pPr marL="0" algn="l" rtl="0" eaLnBrk="1" latinLnBrk="0" hangingPunct="1">
              <a:spcBef>
                <a:spcPts val="600"/>
              </a:spcBef>
              <a:spcAft>
                <a:spcPts val="0"/>
              </a:spcAft>
            </a:pP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Controller: điều khiển và gọi phương thức từ client đến Server và ngược lại, sử dụng</a:t>
            </a: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NodeJS.</a:t>
            </a:r>
            <a:endParaRPr lang="en-US" sz="2400" dirty="0">
              <a:effectLst/>
            </a:endParaRPr>
          </a:p>
          <a:p>
            <a:pPr marL="0" algn="l" rtl="0" eaLnBrk="1" latinLnBrk="0" hangingPunct="1">
              <a:spcBef>
                <a:spcPts val="600"/>
              </a:spcBef>
              <a:spcAft>
                <a:spcPts val="0"/>
              </a:spcAft>
            </a:pP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Services: Truy vấn đến database và phản hồi tất cả yêu cầu từ Back-end.</a:t>
            </a:r>
            <a:endPar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algn="l" rtl="0" eaLnBrk="1" latinLnBrk="0" hangingPunct="1">
              <a:spcBef>
                <a:spcPts val="600"/>
              </a:spcBef>
              <a:spcAft>
                <a:spcPts val="0"/>
              </a:spcAft>
            </a:pPr>
            <a:endParaRPr lang="en-US" sz="2400" dirty="0">
              <a:effectLst/>
            </a:endParaRPr>
          </a:p>
          <a:p>
            <a:pPr marL="347472" indent="-347472" algn="l" rtl="0" eaLnBrk="1" latinLnBrk="0" hangingPunct="1">
              <a:spcBef>
                <a:spcPts val="600"/>
              </a:spcBef>
              <a:spcAft>
                <a:spcPts val="0"/>
              </a:spcAft>
              <a:buFont typeface="Wingdings" panose="05000000000000000000" pitchFamily="2" charset="2"/>
              <a:buChar char="q"/>
            </a:pP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DataBase: Sử dụng SQL Server để truy vấn cơ sở dữ liệu</a:t>
            </a:r>
            <a:endParaRPr lang="en-US" sz="2400" dirty="0">
              <a:effectLst/>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608461-1479-ADFB-29A0-3DE7B226CF6B}"/>
              </a:ext>
            </a:extLst>
          </p:cNvPr>
          <p:cNvPicPr>
            <a:picLocks noChangeAspect="1"/>
          </p:cNvPicPr>
          <p:nvPr/>
        </p:nvPicPr>
        <p:blipFill>
          <a:blip r:embed="rId2"/>
          <a:stretch>
            <a:fillRect/>
          </a:stretch>
        </p:blipFill>
        <p:spPr>
          <a:xfrm>
            <a:off x="9424220" y="2911956"/>
            <a:ext cx="8468907" cy="6763694"/>
          </a:xfrm>
          <a:prstGeom prst="rect">
            <a:avLst/>
          </a:prstGeom>
        </p:spPr>
      </p:pic>
    </p:spTree>
    <p:extLst>
      <p:ext uri="{BB962C8B-B14F-4D97-AF65-F5344CB8AC3E}">
        <p14:creationId xmlns:p14="http://schemas.microsoft.com/office/powerpoint/2010/main" val="304634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Kiến</a:t>
            </a:r>
            <a:r>
              <a:rPr lang="en-US" sz="5000" dirty="0">
                <a:solidFill>
                  <a:srgbClr val="7F91B9"/>
                </a:solidFill>
                <a:latin typeface="Public Sans Bold"/>
              </a:rPr>
              <a:t> </a:t>
            </a:r>
            <a:r>
              <a:rPr lang="en-US" sz="5000" dirty="0" err="1">
                <a:solidFill>
                  <a:srgbClr val="7F91B9"/>
                </a:solidFill>
                <a:latin typeface="Public Sans Bold"/>
              </a:rPr>
              <a:t>trúc</a:t>
            </a:r>
            <a:r>
              <a:rPr lang="en-US" sz="5000" dirty="0">
                <a:solidFill>
                  <a:srgbClr val="7F91B9"/>
                </a:solidFill>
                <a:latin typeface="Public Sans Bold"/>
              </a:rPr>
              <a:t> và </a:t>
            </a:r>
            <a:r>
              <a:rPr lang="en-US" sz="5000" dirty="0" err="1">
                <a:solidFill>
                  <a:srgbClr val="7F91B9"/>
                </a:solidFill>
                <a:latin typeface="Public Sans Bold"/>
              </a:rPr>
              <a:t>công</a:t>
            </a:r>
            <a:r>
              <a:rPr lang="en-US" sz="5000" dirty="0">
                <a:solidFill>
                  <a:srgbClr val="7F91B9"/>
                </a:solidFill>
                <a:latin typeface="Public Sans Bold"/>
              </a:rPr>
              <a:t> </a:t>
            </a:r>
            <a:r>
              <a:rPr lang="en-US" sz="5000" dirty="0" err="1">
                <a:solidFill>
                  <a:srgbClr val="7F91B9"/>
                </a:solidFill>
                <a:latin typeface="Public Sans Bold"/>
              </a:rPr>
              <a:t>nghệ</a:t>
            </a:r>
            <a:r>
              <a:rPr lang="en-US" sz="5000" dirty="0">
                <a:solidFill>
                  <a:srgbClr val="7F91B9"/>
                </a:solidFill>
                <a:latin typeface="Public Sans Bold"/>
              </a:rPr>
              <a:t> </a:t>
            </a:r>
            <a:r>
              <a:rPr lang="en-US" sz="5000" dirty="0" err="1">
                <a:solidFill>
                  <a:srgbClr val="7F91B9"/>
                </a:solidFill>
                <a:latin typeface="Public Sans Bold"/>
              </a:rPr>
              <a:t>được</a:t>
            </a:r>
            <a:r>
              <a:rPr lang="en-US" sz="5000" dirty="0">
                <a:solidFill>
                  <a:srgbClr val="7F91B9"/>
                </a:solidFill>
                <a:latin typeface="Public Sans Bold"/>
              </a:rPr>
              <a:t> </a:t>
            </a:r>
            <a:r>
              <a:rPr lang="en-US" sz="5000" dirty="0" err="1">
                <a:solidFill>
                  <a:srgbClr val="7F91B9"/>
                </a:solidFill>
                <a:latin typeface="Public Sans Bold"/>
              </a:rPr>
              <a:t>sử</a:t>
            </a:r>
            <a:r>
              <a:rPr lang="en-US" sz="5000" dirty="0">
                <a:solidFill>
                  <a:srgbClr val="7F91B9"/>
                </a:solidFill>
                <a:latin typeface="Public Sans Bold"/>
              </a:rPr>
              <a:t> </a:t>
            </a:r>
            <a:r>
              <a:rPr lang="en-US" sz="5000" dirty="0" err="1">
                <a:solidFill>
                  <a:srgbClr val="7F91B9"/>
                </a:solidFill>
                <a:latin typeface="Public Sans Bold"/>
              </a:rPr>
              <a:t>dụng</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635228" y="8349744"/>
            <a:ext cx="15550944" cy="1200329"/>
          </a:xfrm>
          <a:prstGeom prst="rect">
            <a:avLst/>
          </a:prstGeom>
          <a:noFill/>
        </p:spPr>
        <p:txBody>
          <a:bodyPr wrap="square" lIns="91440" tIns="45720" rIns="91440" bIns="45720" rtlCol="0" anchor="t">
            <a:spAutoFit/>
          </a:bodyPr>
          <a:lstStyle/>
          <a:p>
            <a:pPr algn="l" rtl="0" eaLnBrk="1" latinLnBrk="0" hangingPunct="1">
              <a:spcBef>
                <a:spcPts val="600"/>
              </a:spcBef>
              <a:spcAft>
                <a:spcPts val="0"/>
              </a:spcAft>
              <a:buClrTx/>
              <a:buSzPts val="2400"/>
            </a:pP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M</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ục tiêu của hệ thống hướng đến việc người tiêu dùng có thể sử dụng sản phẩm của mình trên bất kỳ trình</a:t>
            </a: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duyệt nào, bao gồm Google Chrome, Microsoft Edge, Firefox, Safari, Opera, v.v. trên PC hoặc máy tính xách tay</a:t>
            </a:r>
            <a:r>
              <a:rPr lang="en-US"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vi-VN" sz="2400" kern="1200" dirty="0">
                <a:solidFill>
                  <a:srgbClr val="000000"/>
                </a:solidFill>
                <a:effectLst/>
                <a:latin typeface="Roboto" panose="02000000000000000000" pitchFamily="2" charset="0"/>
                <a:ea typeface="Roboto" panose="02000000000000000000" pitchFamily="2" charset="0"/>
                <a:cs typeface="Roboto" panose="02000000000000000000" pitchFamily="2" charset="0"/>
              </a:rPr>
              <a:t>chạy các hệ điều hành tương thích như Windows, MacOS, Ubuntu, v.v</a:t>
            </a:r>
            <a:endParaRPr lang="en-US" sz="2400" dirty="0">
              <a:effectLst/>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9988A55-601F-CE18-753C-DEAED3FC216F}"/>
              </a:ext>
            </a:extLst>
          </p:cNvPr>
          <p:cNvPicPr>
            <a:picLocks noChangeAspect="1"/>
          </p:cNvPicPr>
          <p:nvPr/>
        </p:nvPicPr>
        <p:blipFill>
          <a:blip r:embed="rId2"/>
          <a:stretch>
            <a:fillRect/>
          </a:stretch>
        </p:blipFill>
        <p:spPr>
          <a:xfrm>
            <a:off x="2269058" y="2947859"/>
            <a:ext cx="13794125" cy="5258534"/>
          </a:xfrm>
          <a:prstGeom prst="rect">
            <a:avLst/>
          </a:prstGeom>
        </p:spPr>
      </p:pic>
    </p:spTree>
    <p:extLst>
      <p:ext uri="{BB962C8B-B14F-4D97-AF65-F5344CB8AC3E}">
        <p14:creationId xmlns:p14="http://schemas.microsoft.com/office/powerpoint/2010/main" val="3607702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Kiến</a:t>
            </a:r>
            <a:r>
              <a:rPr lang="en-US" sz="5000" dirty="0">
                <a:solidFill>
                  <a:srgbClr val="7F91B9"/>
                </a:solidFill>
                <a:latin typeface="Public Sans Bold"/>
              </a:rPr>
              <a:t> </a:t>
            </a:r>
            <a:r>
              <a:rPr lang="en-US" sz="5000" dirty="0" err="1">
                <a:solidFill>
                  <a:srgbClr val="7F91B9"/>
                </a:solidFill>
                <a:latin typeface="Public Sans Bold"/>
              </a:rPr>
              <a:t>trúc</a:t>
            </a:r>
            <a:r>
              <a:rPr lang="en-US" sz="5000" dirty="0">
                <a:solidFill>
                  <a:srgbClr val="7F91B9"/>
                </a:solidFill>
                <a:latin typeface="Public Sans Bold"/>
              </a:rPr>
              <a:t> và </a:t>
            </a:r>
            <a:r>
              <a:rPr lang="en-US" sz="5000" dirty="0" err="1">
                <a:solidFill>
                  <a:srgbClr val="7F91B9"/>
                </a:solidFill>
                <a:latin typeface="Public Sans Bold"/>
              </a:rPr>
              <a:t>công</a:t>
            </a:r>
            <a:r>
              <a:rPr lang="en-US" sz="5000" dirty="0">
                <a:solidFill>
                  <a:srgbClr val="7F91B9"/>
                </a:solidFill>
                <a:latin typeface="Public Sans Bold"/>
              </a:rPr>
              <a:t> </a:t>
            </a:r>
            <a:r>
              <a:rPr lang="en-US" sz="5000" dirty="0" err="1">
                <a:solidFill>
                  <a:srgbClr val="7F91B9"/>
                </a:solidFill>
                <a:latin typeface="Public Sans Bold"/>
              </a:rPr>
              <a:t>nghệ</a:t>
            </a:r>
            <a:r>
              <a:rPr lang="en-US" sz="5000" dirty="0">
                <a:solidFill>
                  <a:srgbClr val="7F91B9"/>
                </a:solidFill>
                <a:latin typeface="Public Sans Bold"/>
              </a:rPr>
              <a:t> </a:t>
            </a:r>
            <a:r>
              <a:rPr lang="en-US" sz="5000" dirty="0" err="1">
                <a:solidFill>
                  <a:srgbClr val="7F91B9"/>
                </a:solidFill>
                <a:latin typeface="Public Sans Bold"/>
              </a:rPr>
              <a:t>được</a:t>
            </a:r>
            <a:r>
              <a:rPr lang="en-US" sz="5000" dirty="0">
                <a:solidFill>
                  <a:srgbClr val="7F91B9"/>
                </a:solidFill>
                <a:latin typeface="Public Sans Bold"/>
              </a:rPr>
              <a:t> </a:t>
            </a:r>
            <a:r>
              <a:rPr lang="en-US" sz="5000" dirty="0" err="1">
                <a:solidFill>
                  <a:srgbClr val="7F91B9"/>
                </a:solidFill>
                <a:latin typeface="Public Sans Bold"/>
              </a:rPr>
              <a:t>sử</a:t>
            </a:r>
            <a:r>
              <a:rPr lang="en-US" sz="5000" dirty="0">
                <a:solidFill>
                  <a:srgbClr val="7F91B9"/>
                </a:solidFill>
                <a:latin typeface="Public Sans Bold"/>
              </a:rPr>
              <a:t> </a:t>
            </a:r>
            <a:r>
              <a:rPr lang="en-US" sz="5000" dirty="0" err="1">
                <a:solidFill>
                  <a:srgbClr val="7F91B9"/>
                </a:solidFill>
                <a:latin typeface="Public Sans Bold"/>
              </a:rPr>
              <a:t>dụng</a:t>
            </a:r>
            <a:endParaRPr lang="en-US" sz="5000" dirty="0">
              <a:solidFill>
                <a:srgbClr val="7F91B9"/>
              </a:solidFill>
              <a:latin typeface="Public Sans Bold" panose="020B0604020202020204" charset="0"/>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5415F0-EAA2-B372-3B12-6F807E7BB2EA}"/>
              </a:ext>
            </a:extLst>
          </p:cNvPr>
          <p:cNvPicPr>
            <a:picLocks noChangeAspect="1"/>
          </p:cNvPicPr>
          <p:nvPr/>
        </p:nvPicPr>
        <p:blipFill>
          <a:blip r:embed="rId2"/>
          <a:stretch>
            <a:fillRect/>
          </a:stretch>
        </p:blipFill>
        <p:spPr>
          <a:xfrm>
            <a:off x="3466969" y="2914037"/>
            <a:ext cx="11887462" cy="6893642"/>
          </a:xfrm>
          <a:prstGeom prst="rect">
            <a:avLst/>
          </a:prstGeom>
        </p:spPr>
      </p:pic>
    </p:spTree>
    <p:extLst>
      <p:ext uri="{BB962C8B-B14F-4D97-AF65-F5344CB8AC3E}">
        <p14:creationId xmlns:p14="http://schemas.microsoft.com/office/powerpoint/2010/main" val="130731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5614CEAD-5ED1-BE63-1EBA-F764A4951A3D}"/>
              </a:ext>
            </a:extLst>
          </p:cNvPr>
          <p:cNvSpPr txBox="1"/>
          <p:nvPr/>
        </p:nvSpPr>
        <p:spPr>
          <a:xfrm>
            <a:off x="2185140" y="4144603"/>
            <a:ext cx="13976342" cy="1390509"/>
          </a:xfrm>
          <a:prstGeom prst="rect">
            <a:avLst/>
          </a:prstGeom>
        </p:spPr>
        <p:txBody>
          <a:bodyPr lIns="0" tIns="0" rIns="0" bIns="0" rtlCol="0" anchor="t">
            <a:spAutoFit/>
          </a:bodyPr>
          <a:lstStyle/>
          <a:p>
            <a:pPr marL="0" lvl="0" indent="0" algn="ctr">
              <a:lnSpc>
                <a:spcPts val="11700"/>
              </a:lnSpc>
            </a:pPr>
            <a:r>
              <a:rPr lang="en-US" sz="9000" spc="-270" dirty="0">
                <a:solidFill>
                  <a:srgbClr val="4476B2"/>
                </a:solidFill>
                <a:latin typeface="Public Sans Bold"/>
              </a:rPr>
              <a:t>4. </a:t>
            </a:r>
            <a:r>
              <a:rPr lang="en-US" sz="9000" spc="-270" dirty="0" err="1">
                <a:solidFill>
                  <a:srgbClr val="4476B2"/>
                </a:solidFill>
                <a:latin typeface="Public Sans Bold"/>
              </a:rPr>
              <a:t>Kiểm</a:t>
            </a:r>
            <a:r>
              <a:rPr lang="en-US" sz="9000" spc="-270" dirty="0">
                <a:solidFill>
                  <a:srgbClr val="4476B2"/>
                </a:solidFill>
                <a:latin typeface="Public Sans Bold"/>
              </a:rPr>
              <a:t> </a:t>
            </a:r>
            <a:r>
              <a:rPr lang="en-US" sz="9000" spc="-270" dirty="0" err="1">
                <a:solidFill>
                  <a:srgbClr val="4476B2"/>
                </a:solidFill>
                <a:latin typeface="Public Sans Bold"/>
              </a:rPr>
              <a:t>thử</a:t>
            </a:r>
            <a:r>
              <a:rPr lang="en-US" sz="9000" spc="-270" dirty="0">
                <a:solidFill>
                  <a:srgbClr val="4476B2"/>
                </a:solidFill>
                <a:latin typeface="Public Sans Bold"/>
              </a:rPr>
              <a:t> </a:t>
            </a:r>
            <a:r>
              <a:rPr lang="en-US" sz="9000" spc="-270" dirty="0" err="1">
                <a:solidFill>
                  <a:srgbClr val="4476B2"/>
                </a:solidFill>
                <a:latin typeface="Public Sans Bold"/>
              </a:rPr>
              <a:t>phần</a:t>
            </a:r>
            <a:r>
              <a:rPr lang="en-US" sz="9000" spc="-270" dirty="0">
                <a:solidFill>
                  <a:srgbClr val="4476B2"/>
                </a:solidFill>
                <a:latin typeface="Public Sans Bold"/>
              </a:rPr>
              <a:t> </a:t>
            </a:r>
            <a:r>
              <a:rPr lang="en-US" sz="9000" spc="-270" dirty="0" err="1">
                <a:solidFill>
                  <a:srgbClr val="4476B2"/>
                </a:solidFill>
                <a:latin typeface="Public Sans Bold"/>
              </a:rPr>
              <a:t>mềm</a:t>
            </a:r>
            <a:endParaRPr lang="en-US" sz="9000" spc="-270" dirty="0">
              <a:solidFill>
                <a:srgbClr val="4476B2"/>
              </a:solidFill>
              <a:latin typeface="Public Sans Bold"/>
            </a:endParaRPr>
          </a:p>
        </p:txBody>
      </p:sp>
    </p:spTree>
    <p:extLst>
      <p:ext uri="{BB962C8B-B14F-4D97-AF65-F5344CB8AC3E}">
        <p14:creationId xmlns:p14="http://schemas.microsoft.com/office/powerpoint/2010/main" val="268873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Môi</a:t>
            </a:r>
            <a:r>
              <a:rPr lang="en-US" sz="5000" dirty="0">
                <a:solidFill>
                  <a:srgbClr val="7F91B9"/>
                </a:solidFill>
                <a:latin typeface="Public Sans Bold"/>
              </a:rPr>
              <a:t> </a:t>
            </a:r>
            <a:r>
              <a:rPr lang="en-US" sz="5000" dirty="0" err="1">
                <a:solidFill>
                  <a:srgbClr val="7F91B9"/>
                </a:solidFill>
                <a:latin typeface="Public Sans Bold"/>
              </a:rPr>
              <a:t>trường</a:t>
            </a:r>
            <a:r>
              <a:rPr lang="en-US" sz="5000" dirty="0">
                <a:solidFill>
                  <a:srgbClr val="7F91B9"/>
                </a:solidFill>
                <a:latin typeface="Public Sans Bold"/>
              </a:rPr>
              <a:t> </a:t>
            </a:r>
            <a:r>
              <a:rPr lang="en-US" sz="5000" dirty="0" err="1">
                <a:solidFill>
                  <a:srgbClr val="7F91B9"/>
                </a:solidFill>
                <a:latin typeface="Public Sans Bold"/>
              </a:rPr>
              <a:t>kiểm</a:t>
            </a:r>
            <a:r>
              <a:rPr lang="en-US" sz="5000" dirty="0">
                <a:solidFill>
                  <a:srgbClr val="7F91B9"/>
                </a:solidFill>
                <a:latin typeface="Public Sans Bold"/>
              </a:rPr>
              <a:t> </a:t>
            </a:r>
            <a:r>
              <a:rPr lang="en-US" sz="5000" dirty="0" err="1">
                <a:solidFill>
                  <a:srgbClr val="7F91B9"/>
                </a:solidFill>
                <a:latin typeface="Public Sans Bold"/>
              </a:rPr>
              <a:t>thử</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541208" y="4062423"/>
            <a:ext cx="7883012" cy="4539704"/>
          </a:xfrm>
          <a:prstGeom prst="rect">
            <a:avLst/>
          </a:prstGeom>
          <a:noFill/>
        </p:spPr>
        <p:txBody>
          <a:bodyPr wrap="square" lIns="91440" tIns="45720" rIns="91440" bIns="45720" rtlCol="0" anchor="t">
            <a:spAutoFit/>
          </a:bodyPr>
          <a:lstStyle/>
          <a:p>
            <a:pPr>
              <a:spcBef>
                <a:spcPts val="600"/>
              </a:spcBef>
            </a:pPr>
            <a:r>
              <a:rPr lang="en-US" sz="2400" dirty="0" err="1">
                <a:latin typeface="Roboto"/>
                <a:ea typeface="Roboto"/>
                <a:cs typeface="Roboto"/>
              </a:rPr>
              <a:t>Phần</a:t>
            </a:r>
            <a:r>
              <a:rPr lang="en-US" sz="2400" dirty="0">
                <a:latin typeface="Roboto"/>
                <a:ea typeface="Roboto"/>
                <a:cs typeface="Roboto"/>
              </a:rPr>
              <a:t> </a:t>
            </a:r>
            <a:r>
              <a:rPr lang="en-US" sz="2400" dirty="0" err="1">
                <a:latin typeface="Roboto"/>
                <a:ea typeface="Roboto"/>
                <a:cs typeface="Roboto"/>
              </a:rPr>
              <a:t>cứng</a:t>
            </a:r>
            <a:r>
              <a:rPr lang="en-US" sz="2400" dirty="0">
                <a:latin typeface="Roboto"/>
                <a:ea typeface="Roboto"/>
                <a:cs typeface="Roboto"/>
              </a:rPr>
              <a:t>:</a:t>
            </a:r>
            <a:endParaRPr lang="vi-VN" sz="2400" dirty="0">
              <a:latin typeface="Roboto"/>
              <a:ea typeface="Roboto"/>
              <a:cs typeface="Roboto"/>
            </a:endParaRPr>
          </a:p>
          <a:p>
            <a:pPr marL="342900" indent="-342900">
              <a:spcBef>
                <a:spcPts val="600"/>
              </a:spcBef>
              <a:buFont typeface="Wingdings" panose="05000000000000000000" pitchFamily="2" charset="2"/>
              <a:buChar char="q"/>
            </a:pPr>
            <a:r>
              <a:rPr lang="vi-VN" sz="2400" dirty="0">
                <a:latin typeface="Roboto"/>
                <a:ea typeface="Roboto"/>
                <a:cs typeface="Roboto"/>
              </a:rPr>
              <a:t>Cấu hình máy ( RAM, bộ xử lý, đĩa) cần thiết để chạy sản phẩm được kiểm tra.</a:t>
            </a:r>
          </a:p>
          <a:p>
            <a:pPr marL="342900" indent="-342900">
              <a:spcBef>
                <a:spcPts val="600"/>
              </a:spcBef>
              <a:buFont typeface="Wingdings" panose="05000000000000000000" pitchFamily="2" charset="2"/>
              <a:buChar char="q"/>
            </a:pPr>
            <a:r>
              <a:rPr lang="vi-VN" sz="2400" dirty="0">
                <a:latin typeface="Roboto"/>
                <a:ea typeface="Roboto"/>
                <a:cs typeface="Roboto"/>
              </a:rPr>
              <a:t>Chi phí chung theo yêu cầu của các công cụ tự động hóa thử nghiệm, nếu có.</a:t>
            </a:r>
          </a:p>
          <a:p>
            <a:pPr marL="342900" indent="-342900">
              <a:spcBef>
                <a:spcPts val="600"/>
              </a:spcBef>
              <a:buFont typeface="Wingdings" panose="05000000000000000000" pitchFamily="2" charset="2"/>
              <a:buChar char="q"/>
            </a:pPr>
            <a:r>
              <a:rPr lang="vi-VN" sz="2400" dirty="0">
                <a:latin typeface="Roboto"/>
                <a:ea typeface="Roboto"/>
                <a:cs typeface="Roboto"/>
              </a:rPr>
              <a:t>Các công cụ hỗ trợ như trình biên dịch, trình tạo dữ liệu thử nghiệm, công cụ quản lý cấu hình.</a:t>
            </a:r>
          </a:p>
          <a:p>
            <a:pPr marL="342900" indent="-342900">
              <a:spcBef>
                <a:spcPts val="600"/>
              </a:spcBef>
              <a:buFont typeface="Wingdings" panose="05000000000000000000" pitchFamily="2" charset="2"/>
              <a:buChar char="q"/>
            </a:pPr>
            <a:r>
              <a:rPr lang="vi-VN" sz="2400" dirty="0">
                <a:latin typeface="Roboto"/>
                <a:ea typeface="Roboto"/>
                <a:cs typeface="Roboto"/>
              </a:rPr>
              <a:t>Các cấu hình khác nhau của phần mềm hỗ trợ (VD: Hệ điều hành) phải có.</a:t>
            </a:r>
          </a:p>
          <a:p>
            <a:pPr marL="342900" indent="-342900">
              <a:spcBef>
                <a:spcPts val="600"/>
              </a:spcBef>
              <a:buFont typeface="Wingdings" panose="05000000000000000000" pitchFamily="2" charset="2"/>
              <a:buChar char="q"/>
            </a:pPr>
            <a:r>
              <a:rPr lang="vi-VN" sz="2400" dirty="0">
                <a:latin typeface="Roboto"/>
                <a:ea typeface="Roboto"/>
                <a:cs typeface="Roboto"/>
              </a:rPr>
              <a:t>Các yêu cầu đặc biệt để chạy các bài kiểm tra chuyên sâu về máy như kiểm tra tải và kiểm tra hiệu suất</a:t>
            </a: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a:extLst>
              <a:ext uri="{FF2B5EF4-FFF2-40B4-BE49-F238E27FC236}">
                <a16:creationId xmlns:a16="http://schemas.microsoft.com/office/drawing/2014/main" id="{962ADAFB-0DDE-8551-8E06-310447CAC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5445" y="2854765"/>
            <a:ext cx="7270955" cy="6955019"/>
          </a:xfrm>
          <a:prstGeom prst="rect">
            <a:avLst/>
          </a:prstGeom>
        </p:spPr>
      </p:pic>
    </p:spTree>
    <p:extLst>
      <p:ext uri="{BB962C8B-B14F-4D97-AF65-F5344CB8AC3E}">
        <p14:creationId xmlns:p14="http://schemas.microsoft.com/office/powerpoint/2010/main" val="173407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9C0369-A022-4605-B2F4-7773B74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FFFD28B7-CC22-4615-B487-71F011040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1716" y="1366674"/>
            <a:ext cx="1031631" cy="856644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rgbClr val="4C5F8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712E4DE6-A2E5-4786-B1B9-795E13D12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055652"/>
            <a:ext cx="790839" cy="7877469"/>
          </a:xfrm>
          <a:prstGeom prst="rect">
            <a:avLst/>
          </a:prstGeom>
          <a:solidFill>
            <a:srgbClr val="7F91B9"/>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176DEB1C-09CA-478A-AEEF-963E89897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200246" y="965200"/>
            <a:ext cx="614056" cy="828212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28861D55-9A89-4552-8E10-2201E1991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3292" y="966573"/>
            <a:ext cx="16101082" cy="7877469"/>
          </a:xfrm>
          <a:prstGeom prst="rect">
            <a:avLst/>
          </a:prstGeom>
          <a:solidFill>
            <a:srgbClr val="7F91B9"/>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A4644CB3-F62B-1490-D85B-98AA2C20E17B}"/>
              </a:ext>
            </a:extLst>
          </p:cNvPr>
          <p:cNvSpPr txBox="1"/>
          <p:nvPr/>
        </p:nvSpPr>
        <p:spPr>
          <a:xfrm>
            <a:off x="1572555" y="1677013"/>
            <a:ext cx="8294116" cy="4770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dirty="0">
                <a:solidFill>
                  <a:srgbClr val="FFFFFF"/>
                </a:solidFill>
                <a:latin typeface="Public Sans Bold" panose="020B0604020202020204" charset="0"/>
                <a:ea typeface="+mj-ea"/>
                <a:cs typeface="+mj-cs"/>
              </a:rPr>
              <a:t>DỰ ÁN: </a:t>
            </a:r>
          </a:p>
          <a:p>
            <a:pPr>
              <a:lnSpc>
                <a:spcPct val="90000"/>
              </a:lnSpc>
              <a:spcBef>
                <a:spcPct val="0"/>
              </a:spcBef>
              <a:spcAft>
                <a:spcPts val="600"/>
              </a:spcAft>
            </a:pPr>
            <a:endParaRPr lang="en-US" sz="5100" kern="1200" dirty="0">
              <a:solidFill>
                <a:srgbClr val="FFFFFF"/>
              </a:solidFill>
              <a:latin typeface="+mj-lt"/>
              <a:ea typeface="+mj-ea"/>
              <a:cs typeface="+mj-cs"/>
            </a:endParaRPr>
          </a:p>
          <a:p>
            <a:pPr algn="just">
              <a:lnSpc>
                <a:spcPct val="90000"/>
              </a:lnSpc>
              <a:spcBef>
                <a:spcPct val="0"/>
              </a:spcBef>
              <a:spcAft>
                <a:spcPts val="600"/>
              </a:spcAft>
            </a:pPr>
            <a:r>
              <a:rPr lang="en-US" sz="5100" dirty="0">
                <a:solidFill>
                  <a:srgbClr val="FFFFFF"/>
                </a:solidFill>
                <a:latin typeface="Public Sans Bold" panose="020B0604020202020204" charset="0"/>
                <a:ea typeface="+mj-ea"/>
                <a:cs typeface="+mj-cs"/>
              </a:rPr>
              <a:t>WEB ĐẶT VÉ XEM PHIM</a:t>
            </a:r>
            <a:endParaRPr lang="en-US" sz="5100" kern="1200" dirty="0">
              <a:solidFill>
                <a:srgbClr val="FFFFFF"/>
              </a:solidFill>
              <a:latin typeface="Public Sans Bold" panose="020B0604020202020204" charset="0"/>
              <a:ea typeface="+mj-ea"/>
              <a:cs typeface="+mj-cs"/>
            </a:endParaRPr>
          </a:p>
        </p:txBody>
      </p:sp>
      <p:pic>
        <p:nvPicPr>
          <p:cNvPr id="3" name="Picture 27">
            <a:extLst>
              <a:ext uri="{FF2B5EF4-FFF2-40B4-BE49-F238E27FC236}">
                <a16:creationId xmlns:a16="http://schemas.microsoft.com/office/drawing/2014/main" id="{CF0C66ED-DC7C-826E-086B-ACEAE0E7E7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0998" y="1677012"/>
            <a:ext cx="6286928" cy="6469536"/>
          </a:xfrm>
          <a:prstGeom prst="rect">
            <a:avLst/>
          </a:prstGeom>
        </p:spPr>
      </p:pic>
      <p:sp>
        <p:nvSpPr>
          <p:cNvPr id="4" name="Rectangle 3">
            <a:extLst>
              <a:ext uri="{FF2B5EF4-FFF2-40B4-BE49-F238E27FC236}">
                <a16:creationId xmlns:a16="http://schemas.microsoft.com/office/drawing/2014/main" id="{83C20CDE-4295-BAA3-83E9-F529F962FDCB}"/>
              </a:ext>
            </a:extLst>
          </p:cNvPr>
          <p:cNvSpPr/>
          <p:nvPr/>
        </p:nvSpPr>
        <p:spPr>
          <a:xfrm>
            <a:off x="11658600" y="3695700"/>
            <a:ext cx="2972600" cy="923330"/>
          </a:xfrm>
          <a:prstGeom prst="rect">
            <a:avLst/>
          </a:prstGeom>
          <a:noFill/>
        </p:spPr>
        <p:txBody>
          <a:bodyPr wrap="square" lIns="91440" tIns="45720" rIns="91440" bIns="45720">
            <a:spAutoFit/>
          </a:bodyPr>
          <a:lstStyle/>
          <a:p>
            <a:pPr algn="ctr"/>
            <a:r>
              <a:rPr lang="en-US" sz="54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Nhóm</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14</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2743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Môi</a:t>
            </a:r>
            <a:r>
              <a:rPr lang="en-US" sz="5000" dirty="0">
                <a:solidFill>
                  <a:srgbClr val="7F91B9"/>
                </a:solidFill>
                <a:latin typeface="Public Sans Bold"/>
              </a:rPr>
              <a:t> </a:t>
            </a:r>
            <a:r>
              <a:rPr lang="en-US" sz="5000" dirty="0" err="1">
                <a:solidFill>
                  <a:srgbClr val="7F91B9"/>
                </a:solidFill>
                <a:latin typeface="Public Sans Bold"/>
              </a:rPr>
              <a:t>trường</a:t>
            </a:r>
            <a:r>
              <a:rPr lang="en-US" sz="5000" dirty="0">
                <a:solidFill>
                  <a:srgbClr val="7F91B9"/>
                </a:solidFill>
                <a:latin typeface="Public Sans Bold"/>
              </a:rPr>
              <a:t> </a:t>
            </a:r>
            <a:r>
              <a:rPr lang="en-US" sz="5000" dirty="0" err="1">
                <a:solidFill>
                  <a:srgbClr val="7F91B9"/>
                </a:solidFill>
                <a:latin typeface="Public Sans Bold"/>
              </a:rPr>
              <a:t>kiểm</a:t>
            </a:r>
            <a:r>
              <a:rPr lang="en-US" sz="5000" dirty="0">
                <a:solidFill>
                  <a:srgbClr val="7F91B9"/>
                </a:solidFill>
                <a:latin typeface="Public Sans Bold"/>
              </a:rPr>
              <a:t> </a:t>
            </a:r>
            <a:r>
              <a:rPr lang="en-US" sz="5000" dirty="0" err="1">
                <a:solidFill>
                  <a:srgbClr val="7F91B9"/>
                </a:solidFill>
                <a:latin typeface="Public Sans Bold"/>
              </a:rPr>
              <a:t>thử</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905000" y="3754402"/>
            <a:ext cx="7883012" cy="461665"/>
          </a:xfrm>
          <a:prstGeom prst="rect">
            <a:avLst/>
          </a:prstGeom>
          <a:noFill/>
        </p:spPr>
        <p:txBody>
          <a:bodyPr wrap="square" lIns="91440" tIns="45720" rIns="91440" bIns="45720" rtlCol="0" anchor="t">
            <a:spAutoFit/>
          </a:bodyPr>
          <a:lstStyle/>
          <a:p>
            <a:pPr>
              <a:spcBef>
                <a:spcPts val="600"/>
              </a:spcBef>
            </a:pPr>
            <a:r>
              <a:rPr lang="en-US" sz="2400" dirty="0" err="1">
                <a:latin typeface="Roboto"/>
                <a:ea typeface="Roboto"/>
                <a:cs typeface="Roboto"/>
              </a:rPr>
              <a:t>Phần</a:t>
            </a:r>
            <a:r>
              <a:rPr lang="en-US" sz="2400" dirty="0">
                <a:latin typeface="Roboto"/>
                <a:ea typeface="Roboto"/>
                <a:cs typeface="Roboto"/>
              </a:rPr>
              <a:t> </a:t>
            </a:r>
            <a:r>
              <a:rPr lang="en-US" sz="2400" dirty="0" err="1">
                <a:latin typeface="Roboto"/>
                <a:ea typeface="Roboto"/>
                <a:cs typeface="Roboto"/>
              </a:rPr>
              <a:t>mềm</a:t>
            </a:r>
            <a:r>
              <a:rPr lang="en-US" sz="2400" dirty="0">
                <a:latin typeface="Roboto"/>
                <a:ea typeface="Roboto"/>
                <a:cs typeface="Roboto"/>
              </a:rPr>
              <a:t>:</a:t>
            </a:r>
            <a:endParaRPr lang="vi-VN" sz="2400" dirty="0">
              <a:latin typeface="Roboto"/>
              <a:ea typeface="Roboto"/>
              <a:cs typeface="Roboto"/>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3A9C33C-566E-5538-36DB-A2DFAC403887}"/>
              </a:ext>
            </a:extLst>
          </p:cNvPr>
          <p:cNvPicPr>
            <a:picLocks noChangeAspect="1"/>
          </p:cNvPicPr>
          <p:nvPr/>
        </p:nvPicPr>
        <p:blipFill>
          <a:blip r:embed="rId2"/>
          <a:stretch>
            <a:fillRect/>
          </a:stretch>
        </p:blipFill>
        <p:spPr>
          <a:xfrm>
            <a:off x="2480295" y="4418862"/>
            <a:ext cx="13860809" cy="3019846"/>
          </a:xfrm>
          <a:prstGeom prst="rect">
            <a:avLst/>
          </a:prstGeom>
        </p:spPr>
      </p:pic>
    </p:spTree>
    <p:extLst>
      <p:ext uri="{BB962C8B-B14F-4D97-AF65-F5344CB8AC3E}">
        <p14:creationId xmlns:p14="http://schemas.microsoft.com/office/powerpoint/2010/main" val="344974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2654709" y="1485900"/>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Kế</a:t>
            </a:r>
            <a:r>
              <a:rPr lang="en-US" sz="5000" dirty="0">
                <a:solidFill>
                  <a:srgbClr val="7F91B9"/>
                </a:solidFill>
                <a:latin typeface="Public Sans Bold"/>
              </a:rPr>
              <a:t> </a:t>
            </a:r>
            <a:r>
              <a:rPr lang="en-US" sz="5000" dirty="0" err="1">
                <a:solidFill>
                  <a:srgbClr val="7F91B9"/>
                </a:solidFill>
                <a:latin typeface="Public Sans Bold"/>
              </a:rPr>
              <a:t>hoạch</a:t>
            </a:r>
            <a:r>
              <a:rPr lang="en-US" sz="5000" dirty="0">
                <a:solidFill>
                  <a:srgbClr val="7F91B9"/>
                </a:solidFill>
                <a:latin typeface="Public Sans Bold"/>
              </a:rPr>
              <a:t> </a:t>
            </a:r>
            <a:r>
              <a:rPr lang="en-US" sz="5000" dirty="0" err="1">
                <a:solidFill>
                  <a:srgbClr val="7F91B9"/>
                </a:solidFill>
                <a:latin typeface="Public Sans Bold"/>
              </a:rPr>
              <a:t>kiểm</a:t>
            </a:r>
            <a:r>
              <a:rPr lang="en-US" sz="5000" dirty="0">
                <a:solidFill>
                  <a:srgbClr val="7F91B9"/>
                </a:solidFill>
                <a:latin typeface="Public Sans Bold"/>
              </a:rPr>
              <a:t> </a:t>
            </a:r>
            <a:r>
              <a:rPr lang="en-US" sz="5000" dirty="0" err="1">
                <a:solidFill>
                  <a:srgbClr val="7F91B9"/>
                </a:solidFill>
                <a:latin typeface="Public Sans Bold"/>
              </a:rPr>
              <a:t>thử</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1791930" y="4868455"/>
            <a:ext cx="7883012" cy="2693045"/>
          </a:xfrm>
          <a:prstGeom prst="rect">
            <a:avLst/>
          </a:prstGeom>
          <a:noFill/>
        </p:spPr>
        <p:txBody>
          <a:bodyPr wrap="square" lIns="91440" tIns="45720" rIns="91440" bIns="45720" rtlCol="0" anchor="t">
            <a:spAutoFit/>
          </a:bodyPr>
          <a:lstStyle/>
          <a:p>
            <a:pPr>
              <a:spcBef>
                <a:spcPts val="600"/>
              </a:spcBef>
            </a:pPr>
            <a:r>
              <a:rPr lang="en-US" sz="2400" dirty="0" err="1">
                <a:latin typeface="Roboto"/>
                <a:ea typeface="Roboto"/>
                <a:cs typeface="Roboto"/>
              </a:rPr>
              <a:t>Các</a:t>
            </a:r>
            <a:r>
              <a:rPr lang="en-US" sz="2400" dirty="0">
                <a:latin typeface="Roboto"/>
                <a:ea typeface="Roboto"/>
                <a:cs typeface="Roboto"/>
              </a:rPr>
              <a:t> </a:t>
            </a:r>
            <a:r>
              <a:rPr lang="en-US" sz="2400" dirty="0" err="1">
                <a:latin typeface="Roboto"/>
                <a:ea typeface="Roboto"/>
                <a:cs typeface="Roboto"/>
              </a:rPr>
              <a:t>mục</a:t>
            </a:r>
            <a:r>
              <a:rPr lang="en-US" sz="2400" dirty="0">
                <a:latin typeface="Roboto"/>
                <a:ea typeface="Roboto"/>
                <a:cs typeface="Roboto"/>
              </a:rPr>
              <a:t> </a:t>
            </a:r>
            <a:r>
              <a:rPr lang="en-US" sz="2400" dirty="0" err="1">
                <a:latin typeface="Roboto"/>
                <a:ea typeface="Roboto"/>
                <a:cs typeface="Roboto"/>
              </a:rPr>
              <a:t>cần</a:t>
            </a:r>
            <a:r>
              <a:rPr lang="en-US" sz="2400" dirty="0">
                <a:latin typeface="Roboto"/>
                <a:ea typeface="Roboto"/>
                <a:cs typeface="Roboto"/>
              </a:rPr>
              <a:t> </a:t>
            </a:r>
            <a:r>
              <a:rPr lang="en-US" sz="2400" dirty="0" err="1">
                <a:latin typeface="Roboto"/>
                <a:ea typeface="Roboto"/>
                <a:cs typeface="Roboto"/>
              </a:rPr>
              <a:t>kiểm</a:t>
            </a:r>
            <a:r>
              <a:rPr lang="en-US" sz="2400" dirty="0">
                <a:latin typeface="Roboto"/>
                <a:ea typeface="Roboto"/>
                <a:cs typeface="Roboto"/>
              </a:rPr>
              <a:t> </a:t>
            </a:r>
            <a:r>
              <a:rPr lang="en-US" sz="2400" dirty="0" err="1">
                <a:latin typeface="Roboto"/>
                <a:ea typeface="Roboto"/>
                <a:cs typeface="Roboto"/>
              </a:rPr>
              <a:t>thử</a:t>
            </a:r>
            <a:endParaRPr lang="vi-VN" sz="2400" dirty="0">
              <a:latin typeface="Roboto"/>
              <a:ea typeface="Roboto"/>
              <a:cs typeface="Roboto"/>
            </a:endParaRPr>
          </a:p>
          <a:p>
            <a:pPr marL="342900" indent="-342900">
              <a:spcBef>
                <a:spcPts val="600"/>
              </a:spcBef>
              <a:buFont typeface="Wingdings" panose="05000000000000000000" pitchFamily="2" charset="2"/>
              <a:buChar char="q"/>
            </a:pPr>
            <a:r>
              <a:rPr lang="en-US" sz="2400" dirty="0">
                <a:latin typeface="Roboto"/>
                <a:ea typeface="Roboto"/>
                <a:cs typeface="Roboto"/>
              </a:rPr>
              <a:t>Function 01: </a:t>
            </a:r>
            <a:r>
              <a:rPr lang="en-US" sz="2400" dirty="0" err="1">
                <a:latin typeface="Roboto"/>
                <a:ea typeface="Roboto"/>
                <a:cs typeface="Roboto"/>
              </a:rPr>
              <a:t>Đăng</a:t>
            </a:r>
            <a:r>
              <a:rPr lang="en-US" sz="2400" dirty="0">
                <a:latin typeface="Roboto"/>
                <a:ea typeface="Roboto"/>
                <a:cs typeface="Roboto"/>
              </a:rPr>
              <a:t> </a:t>
            </a:r>
            <a:r>
              <a:rPr lang="en-US" sz="2400" dirty="0" err="1">
                <a:latin typeface="Roboto"/>
                <a:ea typeface="Roboto"/>
                <a:cs typeface="Roboto"/>
              </a:rPr>
              <a:t>nhập</a:t>
            </a:r>
            <a:r>
              <a:rPr lang="en-US" sz="2400" dirty="0">
                <a:latin typeface="Roboto"/>
                <a:ea typeface="Roboto"/>
                <a:cs typeface="Roboto"/>
              </a:rPr>
              <a:t> </a:t>
            </a:r>
          </a:p>
          <a:p>
            <a:pPr marL="342900" indent="-342900">
              <a:spcBef>
                <a:spcPts val="600"/>
              </a:spcBef>
              <a:buFont typeface="Wingdings" panose="05000000000000000000" pitchFamily="2" charset="2"/>
              <a:buChar char="q"/>
            </a:pPr>
            <a:r>
              <a:rPr lang="en-US" sz="2400" dirty="0">
                <a:latin typeface="Roboto"/>
                <a:ea typeface="Roboto"/>
                <a:cs typeface="Roboto"/>
              </a:rPr>
              <a:t>Function 02: </a:t>
            </a:r>
            <a:r>
              <a:rPr lang="en-US" sz="2400" dirty="0" err="1">
                <a:latin typeface="Roboto"/>
                <a:ea typeface="Roboto"/>
                <a:cs typeface="Roboto"/>
              </a:rPr>
              <a:t>Đăng</a:t>
            </a:r>
            <a:r>
              <a:rPr lang="en-US" sz="2400" dirty="0">
                <a:latin typeface="Roboto"/>
                <a:ea typeface="Roboto"/>
                <a:cs typeface="Roboto"/>
              </a:rPr>
              <a:t> </a:t>
            </a:r>
            <a:r>
              <a:rPr lang="en-US" sz="2400" dirty="0" err="1">
                <a:latin typeface="Roboto"/>
                <a:ea typeface="Roboto"/>
                <a:cs typeface="Roboto"/>
              </a:rPr>
              <a:t>ký</a:t>
            </a:r>
            <a:endParaRPr lang="en-US" sz="2400" dirty="0">
              <a:latin typeface="Roboto"/>
              <a:ea typeface="Roboto"/>
              <a:cs typeface="Roboto"/>
            </a:endParaRPr>
          </a:p>
          <a:p>
            <a:pPr marL="342900" indent="-342900">
              <a:spcBef>
                <a:spcPts val="600"/>
              </a:spcBef>
              <a:buFont typeface="Wingdings" panose="05000000000000000000" pitchFamily="2" charset="2"/>
              <a:buChar char="q"/>
            </a:pPr>
            <a:r>
              <a:rPr lang="en-US" sz="2400" dirty="0">
                <a:latin typeface="Roboto"/>
                <a:ea typeface="Roboto"/>
                <a:cs typeface="Roboto"/>
              </a:rPr>
              <a:t>Function 03: </a:t>
            </a:r>
            <a:r>
              <a:rPr lang="en-US" sz="2400" dirty="0" err="1">
                <a:latin typeface="Roboto"/>
                <a:ea typeface="Roboto"/>
                <a:cs typeface="Roboto"/>
              </a:rPr>
              <a:t>Đặt</a:t>
            </a:r>
            <a:r>
              <a:rPr lang="en-US" sz="2400" dirty="0">
                <a:latin typeface="Roboto"/>
                <a:ea typeface="Roboto"/>
                <a:cs typeface="Roboto"/>
              </a:rPr>
              <a:t> </a:t>
            </a:r>
            <a:r>
              <a:rPr lang="en-US" sz="2400" dirty="0" err="1">
                <a:latin typeface="Roboto"/>
                <a:ea typeface="Roboto"/>
                <a:cs typeface="Roboto"/>
              </a:rPr>
              <a:t>vé</a:t>
            </a:r>
            <a:endParaRPr lang="en-US" sz="2400" dirty="0">
              <a:latin typeface="Roboto"/>
              <a:ea typeface="Roboto"/>
              <a:cs typeface="Roboto"/>
            </a:endParaRPr>
          </a:p>
          <a:p>
            <a:pPr marL="342900" indent="-342900">
              <a:spcBef>
                <a:spcPts val="600"/>
              </a:spcBef>
              <a:buFont typeface="Wingdings" panose="05000000000000000000" pitchFamily="2" charset="2"/>
              <a:buChar char="q"/>
            </a:pPr>
            <a:r>
              <a:rPr lang="en-US" sz="2400" dirty="0">
                <a:latin typeface="Roboto"/>
                <a:ea typeface="Roboto"/>
                <a:cs typeface="Roboto"/>
              </a:rPr>
              <a:t>Function 04: </a:t>
            </a:r>
            <a:r>
              <a:rPr lang="en-US" sz="2400" dirty="0" err="1">
                <a:latin typeface="Roboto"/>
                <a:ea typeface="Roboto"/>
                <a:cs typeface="Roboto"/>
              </a:rPr>
              <a:t>Cập</a:t>
            </a:r>
            <a:r>
              <a:rPr lang="en-US" sz="2400" dirty="0">
                <a:latin typeface="Roboto"/>
                <a:ea typeface="Roboto"/>
                <a:cs typeface="Roboto"/>
              </a:rPr>
              <a:t> </a:t>
            </a:r>
            <a:r>
              <a:rPr lang="en-US" sz="2400" dirty="0" err="1">
                <a:latin typeface="Roboto"/>
                <a:ea typeface="Roboto"/>
                <a:cs typeface="Roboto"/>
              </a:rPr>
              <a:t>nhật</a:t>
            </a:r>
            <a:r>
              <a:rPr lang="en-US" sz="2400" dirty="0">
                <a:latin typeface="Roboto"/>
                <a:ea typeface="Roboto"/>
                <a:cs typeface="Roboto"/>
              </a:rPr>
              <a:t> </a:t>
            </a:r>
            <a:r>
              <a:rPr lang="en-US" sz="2400" dirty="0" err="1">
                <a:latin typeface="Roboto"/>
                <a:ea typeface="Roboto"/>
                <a:cs typeface="Roboto"/>
              </a:rPr>
              <a:t>dữ</a:t>
            </a:r>
            <a:r>
              <a:rPr lang="en-US" sz="2400" dirty="0">
                <a:latin typeface="Roboto"/>
                <a:ea typeface="Roboto"/>
                <a:cs typeface="Roboto"/>
              </a:rPr>
              <a:t> </a:t>
            </a:r>
            <a:r>
              <a:rPr lang="en-US" sz="2400" dirty="0" err="1">
                <a:latin typeface="Roboto"/>
                <a:ea typeface="Roboto"/>
                <a:cs typeface="Roboto"/>
              </a:rPr>
              <a:t>liệu</a:t>
            </a:r>
            <a:r>
              <a:rPr lang="en-US" sz="2400" dirty="0">
                <a:latin typeface="Roboto"/>
                <a:ea typeface="Roboto"/>
                <a:cs typeface="Roboto"/>
              </a:rPr>
              <a:t> </a:t>
            </a:r>
            <a:r>
              <a:rPr lang="en-US" sz="2400" dirty="0" err="1">
                <a:latin typeface="Roboto"/>
                <a:ea typeface="Roboto"/>
                <a:cs typeface="Roboto"/>
              </a:rPr>
              <a:t>phim</a:t>
            </a:r>
            <a:endParaRPr lang="en-US" sz="2400" dirty="0">
              <a:latin typeface="Roboto"/>
              <a:ea typeface="Roboto"/>
              <a:cs typeface="Roboto"/>
            </a:endParaRPr>
          </a:p>
          <a:p>
            <a:pPr marL="342900" indent="-342900">
              <a:spcBef>
                <a:spcPts val="600"/>
              </a:spcBef>
              <a:buFont typeface="Wingdings" panose="05000000000000000000" pitchFamily="2" charset="2"/>
              <a:buChar char="q"/>
            </a:pPr>
            <a:r>
              <a:rPr lang="en-US" sz="2400" dirty="0">
                <a:latin typeface="Roboto"/>
                <a:ea typeface="Roboto"/>
                <a:cs typeface="Roboto"/>
              </a:rPr>
              <a:t>Function 05: </a:t>
            </a:r>
            <a:r>
              <a:rPr lang="en-US" sz="2400" dirty="0" err="1">
                <a:latin typeface="Roboto"/>
                <a:ea typeface="Roboto"/>
                <a:cs typeface="Roboto"/>
              </a:rPr>
              <a:t>Tìm</a:t>
            </a:r>
            <a:r>
              <a:rPr lang="en-US" sz="2400" dirty="0">
                <a:latin typeface="Roboto"/>
                <a:ea typeface="Roboto"/>
                <a:cs typeface="Roboto"/>
              </a:rPr>
              <a:t> </a:t>
            </a:r>
            <a:r>
              <a:rPr lang="en-US" sz="2400" dirty="0" err="1">
                <a:latin typeface="Roboto"/>
                <a:ea typeface="Roboto"/>
                <a:cs typeface="Roboto"/>
              </a:rPr>
              <a:t>thông</a:t>
            </a:r>
            <a:r>
              <a:rPr lang="en-US" sz="2400" dirty="0">
                <a:latin typeface="Roboto"/>
                <a:ea typeface="Roboto"/>
                <a:cs typeface="Roboto"/>
              </a:rPr>
              <a:t> tin </a:t>
            </a:r>
            <a:r>
              <a:rPr lang="en-US" sz="2400" dirty="0" err="1">
                <a:latin typeface="Roboto"/>
                <a:ea typeface="Roboto"/>
                <a:cs typeface="Roboto"/>
              </a:rPr>
              <a:t>phim</a:t>
            </a:r>
            <a:endParaRPr lang="vi-VN" sz="2400" dirty="0">
              <a:latin typeface="Roboto"/>
              <a:ea typeface="Roboto"/>
              <a:cs typeface="Roboto"/>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639AC1-D818-602F-2BF7-742567516FCD}"/>
              </a:ext>
            </a:extLst>
          </p:cNvPr>
          <p:cNvPicPr>
            <a:picLocks noChangeAspect="1"/>
          </p:cNvPicPr>
          <p:nvPr/>
        </p:nvPicPr>
        <p:blipFill>
          <a:blip r:embed="rId3"/>
          <a:stretch>
            <a:fillRect/>
          </a:stretch>
        </p:blipFill>
        <p:spPr>
          <a:xfrm>
            <a:off x="7169356" y="3340887"/>
            <a:ext cx="10218992" cy="5748183"/>
          </a:xfrm>
          <a:prstGeom prst="rect">
            <a:avLst/>
          </a:prstGeom>
        </p:spPr>
      </p:pic>
    </p:spTree>
    <p:extLst>
      <p:ext uri="{BB962C8B-B14F-4D97-AF65-F5344CB8AC3E}">
        <p14:creationId xmlns:p14="http://schemas.microsoft.com/office/powerpoint/2010/main" val="4021205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B8431-AEBE-8598-6AF1-5F6EEFEFF63B}"/>
              </a:ext>
            </a:extLst>
          </p:cNvPr>
          <p:cNvPicPr>
            <a:picLocks noChangeAspect="1"/>
          </p:cNvPicPr>
          <p:nvPr/>
        </p:nvPicPr>
        <p:blipFill>
          <a:blip r:embed="rId2"/>
          <a:stretch>
            <a:fillRect/>
          </a:stretch>
        </p:blipFill>
        <p:spPr>
          <a:xfrm>
            <a:off x="0" y="0"/>
            <a:ext cx="18288000" cy="9593705"/>
          </a:xfrm>
          <a:prstGeom prst="rect">
            <a:avLst/>
          </a:prstGeom>
        </p:spPr>
      </p:pic>
      <p:sp>
        <p:nvSpPr>
          <p:cNvPr id="4" name="TextBox 3">
            <a:extLst>
              <a:ext uri="{FF2B5EF4-FFF2-40B4-BE49-F238E27FC236}">
                <a16:creationId xmlns:a16="http://schemas.microsoft.com/office/drawing/2014/main" id="{356B6906-BA5A-0B9D-8F36-EAE925BD1D01}"/>
              </a:ext>
            </a:extLst>
          </p:cNvPr>
          <p:cNvSpPr txBox="1"/>
          <p:nvPr/>
        </p:nvSpPr>
        <p:spPr>
          <a:xfrm>
            <a:off x="2632586" y="699545"/>
            <a:ext cx="13022825"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Kết</a:t>
            </a:r>
            <a:r>
              <a:rPr lang="en-US" sz="5000" dirty="0">
                <a:solidFill>
                  <a:srgbClr val="7F91B9"/>
                </a:solidFill>
                <a:latin typeface="Public Sans Bold"/>
              </a:rPr>
              <a:t> </a:t>
            </a:r>
            <a:r>
              <a:rPr lang="en-US" sz="5000" dirty="0" err="1">
                <a:solidFill>
                  <a:srgbClr val="7F91B9"/>
                </a:solidFill>
                <a:latin typeface="Public Sans Bold"/>
              </a:rPr>
              <a:t>quả</a:t>
            </a:r>
            <a:r>
              <a:rPr lang="en-US" sz="5000" dirty="0">
                <a:solidFill>
                  <a:srgbClr val="7F91B9"/>
                </a:solidFill>
                <a:latin typeface="Public Sans Bold"/>
              </a:rPr>
              <a:t> </a:t>
            </a:r>
            <a:r>
              <a:rPr lang="en-US" sz="5000" dirty="0" err="1">
                <a:solidFill>
                  <a:srgbClr val="7F91B9"/>
                </a:solidFill>
                <a:latin typeface="Public Sans Bold"/>
              </a:rPr>
              <a:t>kiểm</a:t>
            </a:r>
            <a:r>
              <a:rPr lang="en-US" sz="5000" dirty="0">
                <a:solidFill>
                  <a:srgbClr val="7F91B9"/>
                </a:solidFill>
                <a:latin typeface="Public Sans Bold"/>
              </a:rPr>
              <a:t> </a:t>
            </a:r>
            <a:r>
              <a:rPr lang="en-US" sz="5000" dirty="0" err="1">
                <a:solidFill>
                  <a:srgbClr val="7F91B9"/>
                </a:solidFill>
                <a:latin typeface="Public Sans Bold"/>
              </a:rPr>
              <a:t>thử</a:t>
            </a:r>
            <a:endParaRPr lang="en-US" sz="5000" dirty="0">
              <a:solidFill>
                <a:srgbClr val="7F91B9"/>
              </a:solidFill>
              <a:latin typeface="Public Sans Bold" panose="020B0604020202020204" charset="0"/>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498498" y="1557184"/>
            <a:ext cx="15011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0D167C9-E8B8-40CD-2E3D-7D9C56F606E3}"/>
              </a:ext>
            </a:extLst>
          </p:cNvPr>
          <p:cNvSpPr txBox="1"/>
          <p:nvPr/>
        </p:nvSpPr>
        <p:spPr>
          <a:xfrm>
            <a:off x="9143999" y="6252565"/>
            <a:ext cx="9040761" cy="3231654"/>
          </a:xfrm>
          <a:prstGeom prst="rect">
            <a:avLst/>
          </a:prstGeom>
          <a:noFill/>
        </p:spPr>
        <p:txBody>
          <a:bodyPr wrap="square" lIns="91440" tIns="45720" rIns="91440" bIns="45720" rtlCol="0" anchor="t">
            <a:spAutoFit/>
          </a:bodyPr>
          <a:lstStyle/>
          <a:p>
            <a:pPr marL="342900" indent="-342900">
              <a:spcBef>
                <a:spcPts val="600"/>
              </a:spcBef>
              <a:buFont typeface="Wingdings" panose="05000000000000000000" pitchFamily="2" charset="2"/>
              <a:buChar char="q"/>
            </a:pPr>
            <a:r>
              <a:rPr lang="en-US" sz="2300" dirty="0">
                <a:latin typeface="Roboto"/>
                <a:ea typeface="Roboto"/>
                <a:cs typeface="Roboto"/>
              </a:rPr>
              <a:t>Function 01 – </a:t>
            </a:r>
            <a:r>
              <a:rPr lang="en-US" sz="2300" dirty="0" err="1">
                <a:latin typeface="Roboto"/>
                <a:ea typeface="Roboto"/>
                <a:cs typeface="Roboto"/>
              </a:rPr>
              <a:t>Đăng</a:t>
            </a:r>
            <a:r>
              <a:rPr lang="en-US" sz="2300" dirty="0">
                <a:latin typeface="Roboto"/>
                <a:ea typeface="Roboto"/>
                <a:cs typeface="Roboto"/>
              </a:rPr>
              <a:t> </a:t>
            </a:r>
            <a:r>
              <a:rPr lang="en-US" sz="2300" dirty="0" err="1">
                <a:latin typeface="Roboto"/>
                <a:ea typeface="Roboto"/>
                <a:cs typeface="Roboto"/>
              </a:rPr>
              <a:t>nhập</a:t>
            </a:r>
            <a:r>
              <a:rPr lang="en-US" sz="2300" dirty="0">
                <a:latin typeface="Roboto"/>
                <a:ea typeface="Roboto"/>
                <a:cs typeface="Roboto"/>
              </a:rPr>
              <a:t>: </a:t>
            </a:r>
            <a:r>
              <a:rPr lang="en-US" sz="2300" dirty="0" err="1">
                <a:latin typeface="Roboto"/>
                <a:ea typeface="Roboto"/>
                <a:cs typeface="Roboto"/>
              </a:rPr>
              <a:t>Hầu</a:t>
            </a:r>
            <a:r>
              <a:rPr lang="en-US" sz="2300" dirty="0">
                <a:latin typeface="Roboto"/>
                <a:ea typeface="Roboto"/>
                <a:cs typeface="Roboto"/>
              </a:rPr>
              <a:t> </a:t>
            </a:r>
            <a:r>
              <a:rPr lang="en-US" sz="2300" dirty="0" err="1">
                <a:latin typeface="Roboto"/>
                <a:ea typeface="Roboto"/>
                <a:cs typeface="Roboto"/>
              </a:rPr>
              <a:t>hết</a:t>
            </a:r>
            <a:r>
              <a:rPr lang="en-US" sz="2300" dirty="0">
                <a:latin typeface="Roboto"/>
                <a:ea typeface="Roboto"/>
                <a:cs typeface="Roboto"/>
              </a:rPr>
              <a:t> </a:t>
            </a:r>
            <a:r>
              <a:rPr lang="en-US" sz="2300" dirty="0" err="1">
                <a:latin typeface="Roboto"/>
                <a:ea typeface="Roboto"/>
                <a:cs typeface="Roboto"/>
              </a:rPr>
              <a:t>các</a:t>
            </a:r>
            <a:r>
              <a:rPr lang="en-US" sz="2300" dirty="0">
                <a:latin typeface="Roboto"/>
                <a:ea typeface="Roboto"/>
                <a:cs typeface="Roboto"/>
              </a:rPr>
              <a:t> </a:t>
            </a:r>
            <a:r>
              <a:rPr lang="en-US" sz="2300" dirty="0" err="1">
                <a:latin typeface="Roboto"/>
                <a:ea typeface="Roboto"/>
                <a:cs typeface="Roboto"/>
              </a:rPr>
              <a:t>chức</a:t>
            </a:r>
            <a:r>
              <a:rPr lang="en-US" sz="2300" dirty="0">
                <a:latin typeface="Roboto"/>
                <a:ea typeface="Roboto"/>
                <a:cs typeface="Roboto"/>
              </a:rPr>
              <a:t> </a:t>
            </a:r>
            <a:r>
              <a:rPr lang="en-US" sz="2300" dirty="0" err="1">
                <a:latin typeface="Roboto"/>
                <a:ea typeface="Roboto"/>
                <a:cs typeface="Roboto"/>
              </a:rPr>
              <a:t>năng</a:t>
            </a:r>
            <a:r>
              <a:rPr lang="en-US" sz="2300" dirty="0">
                <a:latin typeface="Roboto"/>
                <a:ea typeface="Roboto"/>
                <a:cs typeface="Roboto"/>
              </a:rPr>
              <a:t> đã </a:t>
            </a:r>
            <a:r>
              <a:rPr lang="en-US" sz="2300" dirty="0" err="1">
                <a:latin typeface="Roboto"/>
                <a:ea typeface="Roboto"/>
                <a:cs typeface="Roboto"/>
              </a:rPr>
              <a:t>hoàn</a:t>
            </a:r>
            <a:r>
              <a:rPr lang="en-US" sz="2300" dirty="0">
                <a:latin typeface="Roboto"/>
                <a:ea typeface="Roboto"/>
                <a:cs typeface="Roboto"/>
              </a:rPr>
              <a:t> </a:t>
            </a:r>
            <a:r>
              <a:rPr lang="en-US" sz="2300" dirty="0" err="1">
                <a:latin typeface="Roboto"/>
                <a:ea typeface="Roboto"/>
                <a:cs typeface="Roboto"/>
              </a:rPr>
              <a:t>thiện</a:t>
            </a:r>
            <a:r>
              <a:rPr lang="en-US" sz="2300" dirty="0">
                <a:latin typeface="Roboto"/>
                <a:ea typeface="Roboto"/>
                <a:cs typeface="Roboto"/>
              </a:rPr>
              <a:t>, </a:t>
            </a:r>
            <a:r>
              <a:rPr lang="en-US" sz="2300" dirty="0" err="1">
                <a:latin typeface="Roboto"/>
                <a:ea typeface="Roboto"/>
                <a:cs typeface="Roboto"/>
              </a:rPr>
              <a:t>chỉ</a:t>
            </a:r>
            <a:r>
              <a:rPr lang="en-US" sz="2300" dirty="0">
                <a:latin typeface="Roboto"/>
                <a:ea typeface="Roboto"/>
                <a:cs typeface="Roboto"/>
              </a:rPr>
              <a:t> có </a:t>
            </a:r>
            <a:r>
              <a:rPr lang="en-US" sz="2300" dirty="0" err="1">
                <a:latin typeface="Roboto"/>
                <a:ea typeface="Roboto"/>
                <a:cs typeface="Roboto"/>
              </a:rPr>
              <a:t>chức</a:t>
            </a:r>
            <a:r>
              <a:rPr lang="en-US" sz="2300" dirty="0">
                <a:latin typeface="Roboto"/>
                <a:ea typeface="Roboto"/>
                <a:cs typeface="Roboto"/>
              </a:rPr>
              <a:t> </a:t>
            </a:r>
            <a:r>
              <a:rPr lang="en-US" sz="2300" dirty="0" err="1">
                <a:latin typeface="Roboto"/>
                <a:ea typeface="Roboto"/>
                <a:cs typeface="Roboto"/>
              </a:rPr>
              <a:t>năng</a:t>
            </a:r>
            <a:r>
              <a:rPr lang="en-US" sz="2300" dirty="0">
                <a:latin typeface="Roboto"/>
                <a:ea typeface="Roboto"/>
                <a:cs typeface="Roboto"/>
              </a:rPr>
              <a:t> “</a:t>
            </a:r>
            <a:r>
              <a:rPr lang="en-US" sz="2300" dirty="0" err="1">
                <a:latin typeface="Roboto"/>
                <a:ea typeface="Roboto"/>
                <a:cs typeface="Roboto"/>
              </a:rPr>
              <a:t>Quên</a:t>
            </a:r>
            <a:r>
              <a:rPr lang="en-US" sz="2300" dirty="0">
                <a:latin typeface="Roboto"/>
                <a:ea typeface="Roboto"/>
                <a:cs typeface="Roboto"/>
              </a:rPr>
              <a:t> </a:t>
            </a:r>
            <a:r>
              <a:rPr lang="en-US" sz="2300" dirty="0" err="1">
                <a:latin typeface="Roboto"/>
                <a:ea typeface="Roboto"/>
                <a:cs typeface="Roboto"/>
              </a:rPr>
              <a:t>mật</a:t>
            </a:r>
            <a:r>
              <a:rPr lang="en-US" sz="2300" dirty="0">
                <a:latin typeface="Roboto"/>
                <a:ea typeface="Roboto"/>
                <a:cs typeface="Roboto"/>
              </a:rPr>
              <a:t> </a:t>
            </a:r>
            <a:r>
              <a:rPr lang="en-US" sz="2300" dirty="0" err="1">
                <a:latin typeface="Roboto"/>
                <a:ea typeface="Roboto"/>
                <a:cs typeface="Roboto"/>
              </a:rPr>
              <a:t>khẩu</a:t>
            </a:r>
            <a:r>
              <a:rPr lang="en-US" sz="2300" dirty="0">
                <a:latin typeface="Roboto"/>
                <a:ea typeface="Roboto"/>
                <a:cs typeface="Roboto"/>
              </a:rPr>
              <a:t>” </a:t>
            </a:r>
            <a:r>
              <a:rPr lang="en-US" sz="2300" dirty="0" err="1">
                <a:latin typeface="Roboto"/>
                <a:ea typeface="Roboto"/>
                <a:cs typeface="Roboto"/>
              </a:rPr>
              <a:t>chưa</a:t>
            </a:r>
            <a:r>
              <a:rPr lang="en-US" sz="2300" dirty="0">
                <a:latin typeface="Roboto"/>
                <a:ea typeface="Roboto"/>
                <a:cs typeface="Roboto"/>
              </a:rPr>
              <a:t> </a:t>
            </a:r>
            <a:r>
              <a:rPr lang="en-US" sz="2300" dirty="0" err="1">
                <a:latin typeface="Roboto"/>
                <a:ea typeface="Roboto"/>
                <a:cs typeface="Roboto"/>
              </a:rPr>
              <a:t>được</a:t>
            </a:r>
            <a:r>
              <a:rPr lang="en-US" sz="2300" dirty="0">
                <a:latin typeface="Roboto"/>
                <a:ea typeface="Roboto"/>
                <a:cs typeface="Roboto"/>
              </a:rPr>
              <a:t> </a:t>
            </a:r>
            <a:r>
              <a:rPr lang="en-US" sz="2300" dirty="0" err="1">
                <a:latin typeface="Roboto"/>
                <a:ea typeface="Roboto"/>
                <a:cs typeface="Roboto"/>
              </a:rPr>
              <a:t>hoàn</a:t>
            </a:r>
            <a:r>
              <a:rPr lang="en-US" sz="2300" dirty="0">
                <a:latin typeface="Roboto"/>
                <a:ea typeface="Roboto"/>
                <a:cs typeface="Roboto"/>
              </a:rPr>
              <a:t> </a:t>
            </a:r>
            <a:r>
              <a:rPr lang="en-US" sz="2300" dirty="0" err="1">
                <a:latin typeface="Roboto"/>
                <a:ea typeface="Roboto"/>
                <a:cs typeface="Roboto"/>
              </a:rPr>
              <a:t>thành</a:t>
            </a:r>
            <a:r>
              <a:rPr lang="en-US" sz="2300" dirty="0">
                <a:latin typeface="Roboto"/>
                <a:ea typeface="Roboto"/>
                <a:cs typeface="Roboto"/>
              </a:rPr>
              <a:t>.</a:t>
            </a:r>
          </a:p>
          <a:p>
            <a:pPr marL="342900" indent="-342900">
              <a:spcBef>
                <a:spcPts val="600"/>
              </a:spcBef>
              <a:buFont typeface="Wingdings" panose="05000000000000000000" pitchFamily="2" charset="2"/>
              <a:buChar char="q"/>
            </a:pPr>
            <a:r>
              <a:rPr lang="en-US" sz="2300" dirty="0">
                <a:latin typeface="Roboto"/>
                <a:ea typeface="Roboto"/>
                <a:cs typeface="Roboto"/>
              </a:rPr>
              <a:t>Function 02 – </a:t>
            </a:r>
            <a:r>
              <a:rPr lang="en-US" sz="2300" dirty="0" err="1">
                <a:latin typeface="Roboto"/>
                <a:ea typeface="Roboto"/>
                <a:cs typeface="Roboto"/>
              </a:rPr>
              <a:t>Đăng</a:t>
            </a:r>
            <a:r>
              <a:rPr lang="en-US" sz="2300" dirty="0">
                <a:latin typeface="Roboto"/>
                <a:ea typeface="Roboto"/>
                <a:cs typeface="Roboto"/>
              </a:rPr>
              <a:t> </a:t>
            </a:r>
            <a:r>
              <a:rPr lang="en-US" sz="2300" dirty="0" err="1">
                <a:latin typeface="Roboto"/>
                <a:ea typeface="Roboto"/>
                <a:cs typeface="Roboto"/>
              </a:rPr>
              <a:t>ký</a:t>
            </a:r>
            <a:r>
              <a:rPr lang="en-US" sz="2300" dirty="0">
                <a:latin typeface="Roboto"/>
                <a:ea typeface="Roboto"/>
                <a:cs typeface="Roboto"/>
              </a:rPr>
              <a:t>: </a:t>
            </a:r>
            <a:r>
              <a:rPr lang="en-US" sz="2300" dirty="0" err="1">
                <a:latin typeface="Roboto"/>
                <a:ea typeface="Roboto"/>
                <a:cs typeface="Roboto"/>
              </a:rPr>
              <a:t>Tất</a:t>
            </a:r>
            <a:r>
              <a:rPr lang="en-US" sz="2300" dirty="0">
                <a:latin typeface="Roboto"/>
                <a:ea typeface="Roboto"/>
                <a:cs typeface="Roboto"/>
              </a:rPr>
              <a:t> </a:t>
            </a:r>
            <a:r>
              <a:rPr lang="en-US" sz="2300" dirty="0" err="1">
                <a:latin typeface="Roboto"/>
                <a:ea typeface="Roboto"/>
                <a:cs typeface="Roboto"/>
              </a:rPr>
              <a:t>cả</a:t>
            </a:r>
            <a:r>
              <a:rPr lang="en-US" sz="2300" dirty="0">
                <a:latin typeface="Roboto"/>
                <a:ea typeface="Roboto"/>
                <a:cs typeface="Roboto"/>
              </a:rPr>
              <a:t> </a:t>
            </a:r>
            <a:r>
              <a:rPr lang="en-US" sz="2300" dirty="0" err="1">
                <a:latin typeface="Roboto"/>
                <a:ea typeface="Roboto"/>
                <a:cs typeface="Roboto"/>
              </a:rPr>
              <a:t>các</a:t>
            </a:r>
            <a:r>
              <a:rPr lang="en-US" sz="2300" dirty="0">
                <a:latin typeface="Roboto"/>
                <a:ea typeface="Roboto"/>
                <a:cs typeface="Roboto"/>
              </a:rPr>
              <a:t> </a:t>
            </a:r>
            <a:r>
              <a:rPr lang="en-US" sz="2300" dirty="0" err="1">
                <a:latin typeface="Roboto"/>
                <a:ea typeface="Roboto"/>
                <a:cs typeface="Roboto"/>
              </a:rPr>
              <a:t>chức</a:t>
            </a:r>
            <a:r>
              <a:rPr lang="en-US" sz="2300" dirty="0">
                <a:latin typeface="Roboto"/>
                <a:ea typeface="Roboto"/>
                <a:cs typeface="Roboto"/>
              </a:rPr>
              <a:t> </a:t>
            </a:r>
            <a:r>
              <a:rPr lang="en-US" sz="2300" dirty="0" err="1">
                <a:latin typeface="Roboto"/>
                <a:ea typeface="Roboto"/>
                <a:cs typeface="Roboto"/>
              </a:rPr>
              <a:t>năng</a:t>
            </a:r>
            <a:r>
              <a:rPr lang="en-US" sz="2300" dirty="0">
                <a:latin typeface="Roboto"/>
                <a:ea typeface="Roboto"/>
                <a:cs typeface="Roboto"/>
              </a:rPr>
              <a:t> đã </a:t>
            </a:r>
            <a:r>
              <a:rPr lang="en-US" sz="2300" dirty="0" err="1">
                <a:latin typeface="Roboto"/>
                <a:ea typeface="Roboto"/>
                <a:cs typeface="Roboto"/>
              </a:rPr>
              <a:t>được</a:t>
            </a:r>
            <a:r>
              <a:rPr lang="en-US" sz="2300" dirty="0">
                <a:latin typeface="Roboto"/>
                <a:ea typeface="Roboto"/>
                <a:cs typeface="Roboto"/>
              </a:rPr>
              <a:t> </a:t>
            </a:r>
            <a:r>
              <a:rPr lang="en-US" sz="2300" dirty="0" err="1">
                <a:latin typeface="Roboto"/>
                <a:ea typeface="Roboto"/>
                <a:cs typeface="Roboto"/>
              </a:rPr>
              <a:t>hoàn</a:t>
            </a:r>
            <a:r>
              <a:rPr lang="en-US" sz="2300" dirty="0">
                <a:latin typeface="Roboto"/>
                <a:ea typeface="Roboto"/>
                <a:cs typeface="Roboto"/>
              </a:rPr>
              <a:t> </a:t>
            </a:r>
            <a:r>
              <a:rPr lang="en-US" sz="2300" dirty="0" err="1">
                <a:latin typeface="Roboto"/>
                <a:ea typeface="Roboto"/>
                <a:cs typeface="Roboto"/>
              </a:rPr>
              <a:t>thiện</a:t>
            </a:r>
            <a:r>
              <a:rPr lang="en-US" sz="2300" dirty="0">
                <a:latin typeface="Roboto"/>
                <a:ea typeface="Roboto"/>
                <a:cs typeface="Roboto"/>
              </a:rPr>
              <a:t>.</a:t>
            </a:r>
          </a:p>
          <a:p>
            <a:pPr marL="342900" indent="-342900">
              <a:spcBef>
                <a:spcPts val="600"/>
              </a:spcBef>
              <a:buFont typeface="Wingdings" panose="05000000000000000000" pitchFamily="2" charset="2"/>
              <a:buChar char="q"/>
            </a:pPr>
            <a:r>
              <a:rPr lang="en-US" sz="2300" dirty="0">
                <a:latin typeface="Roboto"/>
                <a:ea typeface="Roboto"/>
                <a:cs typeface="Roboto"/>
              </a:rPr>
              <a:t>Function 03 – </a:t>
            </a:r>
            <a:r>
              <a:rPr lang="en-US" sz="2300" dirty="0" err="1">
                <a:latin typeface="Roboto"/>
                <a:ea typeface="Roboto"/>
                <a:cs typeface="Roboto"/>
              </a:rPr>
              <a:t>Đặt</a:t>
            </a:r>
            <a:r>
              <a:rPr lang="en-US" sz="2300" dirty="0">
                <a:latin typeface="Roboto"/>
                <a:ea typeface="Roboto"/>
                <a:cs typeface="Roboto"/>
              </a:rPr>
              <a:t> </a:t>
            </a:r>
            <a:r>
              <a:rPr lang="en-US" sz="2300" dirty="0" err="1">
                <a:latin typeface="Roboto"/>
                <a:ea typeface="Roboto"/>
                <a:cs typeface="Roboto"/>
              </a:rPr>
              <a:t>vé</a:t>
            </a:r>
            <a:r>
              <a:rPr lang="en-US" sz="2300" dirty="0">
                <a:latin typeface="Roboto"/>
                <a:ea typeface="Roboto"/>
                <a:cs typeface="Roboto"/>
              </a:rPr>
              <a:t>: </a:t>
            </a:r>
            <a:r>
              <a:rPr lang="en-US" sz="2300" dirty="0" err="1">
                <a:latin typeface="Roboto"/>
                <a:ea typeface="Roboto"/>
                <a:cs typeface="Roboto"/>
              </a:rPr>
              <a:t>Tất</a:t>
            </a:r>
            <a:r>
              <a:rPr lang="en-US" sz="2300" dirty="0">
                <a:latin typeface="Roboto"/>
                <a:ea typeface="Roboto"/>
                <a:cs typeface="Roboto"/>
              </a:rPr>
              <a:t> </a:t>
            </a:r>
            <a:r>
              <a:rPr lang="en-US" sz="2300" dirty="0" err="1">
                <a:latin typeface="Roboto"/>
                <a:ea typeface="Roboto"/>
                <a:cs typeface="Roboto"/>
              </a:rPr>
              <a:t>cả</a:t>
            </a:r>
            <a:r>
              <a:rPr lang="en-US" sz="2300" dirty="0">
                <a:latin typeface="Roboto"/>
                <a:ea typeface="Roboto"/>
                <a:cs typeface="Roboto"/>
              </a:rPr>
              <a:t> </a:t>
            </a:r>
            <a:r>
              <a:rPr lang="en-US" sz="2300" dirty="0" err="1">
                <a:latin typeface="Roboto"/>
                <a:ea typeface="Roboto"/>
                <a:cs typeface="Roboto"/>
              </a:rPr>
              <a:t>các</a:t>
            </a:r>
            <a:r>
              <a:rPr lang="en-US" sz="2300" dirty="0">
                <a:latin typeface="Roboto"/>
                <a:ea typeface="Roboto"/>
                <a:cs typeface="Roboto"/>
              </a:rPr>
              <a:t> </a:t>
            </a:r>
            <a:r>
              <a:rPr lang="en-US" sz="2300" dirty="0" err="1">
                <a:latin typeface="Roboto"/>
                <a:ea typeface="Roboto"/>
                <a:cs typeface="Roboto"/>
              </a:rPr>
              <a:t>chức</a:t>
            </a:r>
            <a:r>
              <a:rPr lang="en-US" sz="2300" dirty="0">
                <a:latin typeface="Roboto"/>
                <a:ea typeface="Roboto"/>
                <a:cs typeface="Roboto"/>
              </a:rPr>
              <a:t> </a:t>
            </a:r>
            <a:r>
              <a:rPr lang="en-US" sz="2300" dirty="0" err="1">
                <a:latin typeface="Roboto"/>
                <a:ea typeface="Roboto"/>
                <a:cs typeface="Roboto"/>
              </a:rPr>
              <a:t>năng</a:t>
            </a:r>
            <a:r>
              <a:rPr lang="en-US" sz="2300" dirty="0">
                <a:latin typeface="Roboto"/>
                <a:ea typeface="Roboto"/>
                <a:cs typeface="Roboto"/>
              </a:rPr>
              <a:t> đã </a:t>
            </a:r>
            <a:r>
              <a:rPr lang="en-US" sz="2300" dirty="0" err="1">
                <a:latin typeface="Roboto"/>
                <a:ea typeface="Roboto"/>
                <a:cs typeface="Roboto"/>
              </a:rPr>
              <a:t>được</a:t>
            </a:r>
            <a:r>
              <a:rPr lang="en-US" sz="2300" dirty="0">
                <a:latin typeface="Roboto"/>
                <a:ea typeface="Roboto"/>
                <a:cs typeface="Roboto"/>
              </a:rPr>
              <a:t> </a:t>
            </a:r>
            <a:r>
              <a:rPr lang="en-US" sz="2300" dirty="0" err="1">
                <a:latin typeface="Roboto"/>
                <a:ea typeface="Roboto"/>
                <a:cs typeface="Roboto"/>
              </a:rPr>
              <a:t>hoàn</a:t>
            </a:r>
            <a:r>
              <a:rPr lang="en-US" sz="2300" dirty="0">
                <a:latin typeface="Roboto"/>
                <a:ea typeface="Roboto"/>
                <a:cs typeface="Roboto"/>
              </a:rPr>
              <a:t> </a:t>
            </a:r>
            <a:r>
              <a:rPr lang="en-US" sz="2300" dirty="0" err="1">
                <a:latin typeface="Roboto"/>
                <a:ea typeface="Roboto"/>
                <a:cs typeface="Roboto"/>
              </a:rPr>
              <a:t>thiện</a:t>
            </a:r>
            <a:r>
              <a:rPr lang="en-US" sz="2300" dirty="0">
                <a:latin typeface="Roboto"/>
                <a:ea typeface="Roboto"/>
                <a:cs typeface="Roboto"/>
              </a:rPr>
              <a:t>.</a:t>
            </a:r>
          </a:p>
          <a:p>
            <a:pPr marL="342900" indent="-342900">
              <a:spcBef>
                <a:spcPts val="600"/>
              </a:spcBef>
              <a:buFont typeface="Wingdings" panose="05000000000000000000" pitchFamily="2" charset="2"/>
              <a:buChar char="q"/>
            </a:pPr>
            <a:r>
              <a:rPr lang="en-US" sz="2300" dirty="0">
                <a:latin typeface="Roboto"/>
                <a:ea typeface="Roboto"/>
                <a:cs typeface="Roboto"/>
              </a:rPr>
              <a:t>Function 04 – </a:t>
            </a:r>
            <a:r>
              <a:rPr lang="en-US" sz="2300" dirty="0" err="1">
                <a:latin typeface="Roboto"/>
                <a:ea typeface="Roboto"/>
                <a:cs typeface="Roboto"/>
              </a:rPr>
              <a:t>Cập</a:t>
            </a:r>
            <a:r>
              <a:rPr lang="en-US" sz="2300" dirty="0">
                <a:latin typeface="Roboto"/>
                <a:ea typeface="Roboto"/>
                <a:cs typeface="Roboto"/>
              </a:rPr>
              <a:t> </a:t>
            </a:r>
            <a:r>
              <a:rPr lang="en-US" sz="2300" dirty="0" err="1">
                <a:latin typeface="Roboto"/>
                <a:ea typeface="Roboto"/>
                <a:cs typeface="Roboto"/>
              </a:rPr>
              <a:t>nhật</a:t>
            </a:r>
            <a:r>
              <a:rPr lang="en-US" sz="2300" dirty="0">
                <a:latin typeface="Roboto"/>
                <a:ea typeface="Roboto"/>
                <a:cs typeface="Roboto"/>
              </a:rPr>
              <a:t> </a:t>
            </a:r>
            <a:r>
              <a:rPr lang="en-US" sz="2300" dirty="0" err="1">
                <a:latin typeface="Roboto"/>
                <a:ea typeface="Roboto"/>
                <a:cs typeface="Roboto"/>
              </a:rPr>
              <a:t>dữ</a:t>
            </a:r>
            <a:r>
              <a:rPr lang="en-US" sz="2300" dirty="0">
                <a:latin typeface="Roboto"/>
                <a:ea typeface="Roboto"/>
                <a:cs typeface="Roboto"/>
              </a:rPr>
              <a:t> </a:t>
            </a:r>
            <a:r>
              <a:rPr lang="en-US" sz="2300" dirty="0" err="1">
                <a:latin typeface="Roboto"/>
                <a:ea typeface="Roboto"/>
                <a:cs typeface="Roboto"/>
              </a:rPr>
              <a:t>liệu</a:t>
            </a:r>
            <a:r>
              <a:rPr lang="en-US" sz="2300" dirty="0">
                <a:latin typeface="Roboto"/>
                <a:ea typeface="Roboto"/>
                <a:cs typeface="Roboto"/>
              </a:rPr>
              <a:t> </a:t>
            </a:r>
            <a:r>
              <a:rPr lang="en-US" sz="2300" dirty="0" err="1">
                <a:latin typeface="Roboto"/>
                <a:ea typeface="Roboto"/>
                <a:cs typeface="Roboto"/>
              </a:rPr>
              <a:t>phim</a:t>
            </a:r>
            <a:r>
              <a:rPr lang="en-US" sz="2300" dirty="0">
                <a:latin typeface="Roboto"/>
                <a:ea typeface="Roboto"/>
                <a:cs typeface="Roboto"/>
              </a:rPr>
              <a:t>: </a:t>
            </a:r>
            <a:r>
              <a:rPr lang="vi-VN" sz="2300" dirty="0">
                <a:latin typeface="Roboto"/>
                <a:ea typeface="Roboto"/>
                <a:cs typeface="Roboto"/>
              </a:rPr>
              <a:t>Chức năng chưa hoàn thành</a:t>
            </a:r>
            <a:r>
              <a:rPr lang="en-US" sz="2300" dirty="0">
                <a:latin typeface="Roboto"/>
                <a:ea typeface="Roboto"/>
                <a:cs typeface="Roboto"/>
              </a:rPr>
              <a:t>.</a:t>
            </a:r>
          </a:p>
          <a:p>
            <a:pPr marL="342900" indent="-342900">
              <a:spcBef>
                <a:spcPts val="600"/>
              </a:spcBef>
              <a:buFont typeface="Wingdings" panose="05000000000000000000" pitchFamily="2" charset="2"/>
              <a:buChar char="q"/>
            </a:pPr>
            <a:r>
              <a:rPr lang="en-US" sz="2300" dirty="0">
                <a:latin typeface="Roboto"/>
                <a:ea typeface="Roboto"/>
                <a:cs typeface="Roboto"/>
              </a:rPr>
              <a:t>Function 05 – </a:t>
            </a:r>
            <a:r>
              <a:rPr lang="en-US" sz="2300" dirty="0" err="1">
                <a:latin typeface="Roboto"/>
                <a:ea typeface="Roboto"/>
                <a:cs typeface="Roboto"/>
              </a:rPr>
              <a:t>Tìm</a:t>
            </a:r>
            <a:r>
              <a:rPr lang="en-US" sz="2300" dirty="0">
                <a:latin typeface="Roboto"/>
                <a:ea typeface="Roboto"/>
                <a:cs typeface="Roboto"/>
              </a:rPr>
              <a:t> </a:t>
            </a:r>
            <a:r>
              <a:rPr lang="en-US" sz="2300" dirty="0" err="1">
                <a:latin typeface="Roboto"/>
                <a:ea typeface="Roboto"/>
                <a:cs typeface="Roboto"/>
              </a:rPr>
              <a:t>thông</a:t>
            </a:r>
            <a:r>
              <a:rPr lang="en-US" sz="2300" dirty="0">
                <a:latin typeface="Roboto"/>
                <a:ea typeface="Roboto"/>
                <a:cs typeface="Roboto"/>
              </a:rPr>
              <a:t> tin </a:t>
            </a:r>
            <a:r>
              <a:rPr lang="en-US" sz="2300" dirty="0" err="1">
                <a:latin typeface="Roboto"/>
                <a:ea typeface="Roboto"/>
                <a:cs typeface="Roboto"/>
              </a:rPr>
              <a:t>phim</a:t>
            </a:r>
            <a:r>
              <a:rPr lang="en-US" sz="2300" dirty="0">
                <a:latin typeface="Roboto"/>
                <a:ea typeface="Roboto"/>
                <a:cs typeface="Roboto"/>
              </a:rPr>
              <a:t>: </a:t>
            </a:r>
            <a:r>
              <a:rPr lang="vi-VN" sz="2300" dirty="0">
                <a:latin typeface="Roboto"/>
                <a:ea typeface="Roboto"/>
                <a:cs typeface="Roboto"/>
              </a:rPr>
              <a:t>Tất cả các chức năng đã được hoàn thiện.</a:t>
            </a:r>
            <a:endParaRPr lang="en-US" sz="2300" dirty="0">
              <a:latin typeface="Roboto"/>
              <a:ea typeface="Roboto"/>
              <a:cs typeface="Roboto"/>
            </a:endParaRPr>
          </a:p>
        </p:txBody>
      </p:sp>
    </p:spTree>
    <p:extLst>
      <p:ext uri="{BB962C8B-B14F-4D97-AF65-F5344CB8AC3E}">
        <p14:creationId xmlns:p14="http://schemas.microsoft.com/office/powerpoint/2010/main" val="316048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F91B9"/>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30652" y="0"/>
            <a:ext cx="12426696" cy="10287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540" y="0"/>
            <a:ext cx="11932920" cy="10287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C48D020-4136-9366-97B0-55367B80A31D}"/>
              </a:ext>
            </a:extLst>
          </p:cNvPr>
          <p:cNvSpPr txBox="1"/>
          <p:nvPr/>
        </p:nvSpPr>
        <p:spPr>
          <a:xfrm>
            <a:off x="3833446" y="2162907"/>
            <a:ext cx="10621107" cy="59611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100">
                <a:solidFill>
                  <a:schemeClr val="bg1"/>
                </a:solidFill>
                <a:latin typeface="+mj-lt"/>
                <a:ea typeface="+mj-ea"/>
                <a:cs typeface="+mj-cs"/>
              </a:rPr>
              <a:t>DEMO CÁC THAO TÁC CƠ BẢN</a:t>
            </a:r>
          </a:p>
        </p:txBody>
      </p:sp>
    </p:spTree>
    <p:extLst>
      <p:ext uri="{BB962C8B-B14F-4D97-AF65-F5344CB8AC3E}">
        <p14:creationId xmlns:p14="http://schemas.microsoft.com/office/powerpoint/2010/main" val="53723080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F91B9"/>
        </a:solidFill>
        <a:effectLst/>
      </p:bgPr>
    </p:bg>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DDD8AA0F-7C64-81BA-1D32-A2D9FB622A0D}"/>
              </a:ext>
            </a:extLst>
          </p:cNvPr>
          <p:cNvSpPr txBox="1"/>
          <p:nvPr/>
        </p:nvSpPr>
        <p:spPr>
          <a:xfrm>
            <a:off x="1712686" y="3537419"/>
            <a:ext cx="14499771" cy="3212161"/>
          </a:xfrm>
          <a:prstGeom prst="rect">
            <a:avLst/>
          </a:prstGeom>
        </p:spPr>
        <p:txBody>
          <a:bodyPr wrap="square" lIns="0" tIns="0" rIns="0" bIns="0" rtlCol="0" anchor="t">
            <a:spAutoFit/>
          </a:bodyPr>
          <a:lstStyle/>
          <a:p>
            <a:pPr marL="0" lvl="0" indent="0" algn="ctr">
              <a:lnSpc>
                <a:spcPts val="13000"/>
              </a:lnSpc>
            </a:pPr>
            <a:r>
              <a:rPr lang="en-US" sz="10000" spc="-300">
                <a:solidFill>
                  <a:srgbClr val="FFFFFF"/>
                </a:solidFill>
                <a:latin typeface="Public Sans Bold"/>
              </a:rPr>
              <a:t>Cảm ơn thầy và các bạn đã lắng nghe.</a:t>
            </a:r>
          </a:p>
        </p:txBody>
      </p:sp>
    </p:spTree>
    <p:extLst>
      <p:ext uri="{BB962C8B-B14F-4D97-AF65-F5344CB8AC3E}">
        <p14:creationId xmlns:p14="http://schemas.microsoft.com/office/powerpoint/2010/main" val="2380807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4A405-12FD-45DD-4BFA-52FFA9C10712}"/>
              </a:ext>
            </a:extLst>
          </p:cNvPr>
          <p:cNvSpPr txBox="1"/>
          <p:nvPr/>
        </p:nvSpPr>
        <p:spPr>
          <a:xfrm>
            <a:off x="2078182" y="3962400"/>
            <a:ext cx="14865927" cy="646331"/>
          </a:xfrm>
          <a:prstGeom prst="rect">
            <a:avLst/>
          </a:prstGeom>
          <a:noFill/>
        </p:spPr>
        <p:txBody>
          <a:bodyPr wrap="square" rtlCol="0">
            <a:spAutoFit/>
          </a:bodyPr>
          <a:lstStyle/>
          <a:p>
            <a:r>
              <a:rPr lang="en-US"/>
              <a:t>Link file notebook: </a:t>
            </a:r>
            <a:r>
              <a:rPr lang="en-US">
                <a:hlinkClick r:id="rId2"/>
              </a:rPr>
              <a:t>https://studenthcmusedu-my.sharepoint.com/:f:/g/personal/20120366_student_hcmus_edu_vn/EtOarD_NXaNKtITzUPZznLQBX6__GEmuBC8sVE-aNuLW2w?e=bC4y9U</a:t>
            </a:r>
            <a:endParaRPr lang="en-US"/>
          </a:p>
        </p:txBody>
      </p:sp>
    </p:spTree>
    <p:extLst>
      <p:ext uri="{BB962C8B-B14F-4D97-AF65-F5344CB8AC3E}">
        <p14:creationId xmlns:p14="http://schemas.microsoft.com/office/powerpoint/2010/main" val="207572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4799" y="2917369"/>
            <a:ext cx="6035040" cy="41148"/>
          </a:xfrm>
          <a:prstGeom prst="rect">
            <a:avLst/>
          </a:prstGeom>
          <a:solidFill>
            <a:srgbClr val="7F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8D3A3F-8C78-15A3-BC4A-E0FFE1EE9F45}"/>
              </a:ext>
            </a:extLst>
          </p:cNvPr>
          <p:cNvSpPr txBox="1"/>
          <p:nvPr/>
        </p:nvSpPr>
        <p:spPr>
          <a:xfrm>
            <a:off x="967599" y="3046651"/>
            <a:ext cx="6424476" cy="5267915"/>
          </a:xfrm>
          <a:prstGeom prst="rect">
            <a:avLst/>
          </a:prstGeom>
        </p:spPr>
        <p:txBody>
          <a:bodyPr vert="horz" lIns="91440" tIns="45720" rIns="91440" bIns="45720" rtlCol="0" anchor="ctr">
            <a:normAutofit/>
          </a:bodyPr>
          <a:lstStyle/>
          <a:p>
            <a:pPr>
              <a:lnSpc>
                <a:spcPct val="90000"/>
              </a:lnSpc>
              <a:spcAft>
                <a:spcPts val="600"/>
              </a:spcAft>
            </a:pPr>
            <a:r>
              <a:rPr lang="en-US" sz="2700" dirty="0">
                <a:latin typeface="Public Sans Bold" panose="020B0604020202020204" charset="0"/>
              </a:rPr>
              <a:t>CÁC THÀNH VIÊN TRONG NHÓM:</a:t>
            </a:r>
          </a:p>
          <a:p>
            <a:pPr indent="-228600">
              <a:lnSpc>
                <a:spcPct val="90000"/>
              </a:lnSpc>
              <a:spcAft>
                <a:spcPts val="600"/>
              </a:spcAft>
              <a:buFont typeface="Arial" panose="020B0604020202020204" pitchFamily="34" charset="0"/>
              <a:buChar char="•"/>
            </a:pPr>
            <a:r>
              <a:rPr lang="en-US" sz="2700" dirty="0">
                <a:latin typeface="Roboto" panose="02000000000000000000" pitchFamily="2" charset="0"/>
                <a:ea typeface="Roboto" panose="02000000000000000000" pitchFamily="2" charset="0"/>
              </a:rPr>
              <a:t>20120402 - </a:t>
            </a:r>
            <a:r>
              <a:rPr lang="en-US" sz="2700" dirty="0" err="1">
                <a:latin typeface="Roboto" panose="02000000000000000000" pitchFamily="2" charset="0"/>
                <a:ea typeface="Roboto" panose="02000000000000000000" pitchFamily="2" charset="0"/>
              </a:rPr>
              <a:t>Nguyễn</a:t>
            </a:r>
            <a:r>
              <a:rPr lang="en-US" sz="2700" dirty="0">
                <a:latin typeface="Roboto" panose="02000000000000000000" pitchFamily="2" charset="0"/>
                <a:ea typeface="Roboto" panose="02000000000000000000" pitchFamily="2" charset="0"/>
              </a:rPr>
              <a:t> </a:t>
            </a:r>
            <a:r>
              <a:rPr lang="en-US" sz="2700" dirty="0" err="1">
                <a:latin typeface="Roboto" panose="02000000000000000000" pitchFamily="2" charset="0"/>
                <a:ea typeface="Roboto" panose="02000000000000000000" pitchFamily="2" charset="0"/>
              </a:rPr>
              <a:t>Hoàng</a:t>
            </a:r>
            <a:r>
              <a:rPr lang="en-US" sz="2700" dirty="0">
                <a:latin typeface="Roboto" panose="02000000000000000000" pitchFamily="2" charset="0"/>
                <a:ea typeface="Roboto" panose="02000000000000000000" pitchFamily="2" charset="0"/>
              </a:rPr>
              <a:t> </a:t>
            </a:r>
            <a:r>
              <a:rPr lang="en-US" sz="2700" dirty="0" err="1">
                <a:latin typeface="Roboto" panose="02000000000000000000" pitchFamily="2" charset="0"/>
                <a:ea typeface="Roboto" panose="02000000000000000000" pitchFamily="2" charset="0"/>
              </a:rPr>
              <a:t>Việt</a:t>
            </a:r>
            <a:endParaRPr lang="en-US" sz="2700" dirty="0">
              <a:latin typeface="Roboto" panose="02000000000000000000" pitchFamily="2" charset="0"/>
              <a:ea typeface="Roboto" panose="02000000000000000000" pitchFamily="2" charset="0"/>
            </a:endParaRPr>
          </a:p>
          <a:p>
            <a:pPr indent="-228600">
              <a:lnSpc>
                <a:spcPct val="90000"/>
              </a:lnSpc>
              <a:spcAft>
                <a:spcPts val="600"/>
              </a:spcAft>
              <a:buFont typeface="Arial" panose="020B0604020202020204" pitchFamily="34" charset="0"/>
              <a:buChar char="•"/>
            </a:pPr>
            <a:r>
              <a:rPr lang="en-US" sz="2700" dirty="0">
                <a:latin typeface="Roboto" panose="02000000000000000000" pitchFamily="2" charset="0"/>
                <a:ea typeface="Roboto" panose="02000000000000000000" pitchFamily="2" charset="0"/>
              </a:rPr>
              <a:t>20120396 - </a:t>
            </a:r>
            <a:r>
              <a:rPr lang="en-US" sz="2700" dirty="0" err="1">
                <a:latin typeface="Roboto" panose="02000000000000000000" pitchFamily="2" charset="0"/>
                <a:ea typeface="Roboto" panose="02000000000000000000" pitchFamily="2" charset="0"/>
              </a:rPr>
              <a:t>Trần</a:t>
            </a:r>
            <a:r>
              <a:rPr lang="en-US" sz="2700" dirty="0">
                <a:latin typeface="Roboto" panose="02000000000000000000" pitchFamily="2" charset="0"/>
                <a:ea typeface="Roboto" panose="02000000000000000000" pitchFamily="2" charset="0"/>
              </a:rPr>
              <a:t> Anh </a:t>
            </a:r>
            <a:r>
              <a:rPr lang="en-US" sz="2700" dirty="0" err="1">
                <a:latin typeface="Roboto" panose="02000000000000000000" pitchFamily="2" charset="0"/>
                <a:ea typeface="Roboto" panose="02000000000000000000" pitchFamily="2" charset="0"/>
              </a:rPr>
              <a:t>Tuấn</a:t>
            </a:r>
            <a:endParaRPr lang="en-US" sz="2700" dirty="0">
              <a:latin typeface="Roboto" panose="02000000000000000000" pitchFamily="2" charset="0"/>
              <a:ea typeface="Roboto" panose="02000000000000000000" pitchFamily="2" charset="0"/>
            </a:endParaRPr>
          </a:p>
          <a:p>
            <a:pPr indent="-228600">
              <a:lnSpc>
                <a:spcPct val="90000"/>
              </a:lnSpc>
              <a:spcAft>
                <a:spcPts val="600"/>
              </a:spcAft>
              <a:buFont typeface="Arial" panose="020B0604020202020204" pitchFamily="34" charset="0"/>
              <a:buChar char="•"/>
            </a:pPr>
            <a:r>
              <a:rPr lang="en-US" sz="2700" dirty="0">
                <a:latin typeface="Roboto" panose="02000000000000000000" pitchFamily="2" charset="0"/>
                <a:ea typeface="Roboto" panose="02000000000000000000" pitchFamily="2" charset="0"/>
              </a:rPr>
              <a:t>20120429 - </a:t>
            </a:r>
            <a:r>
              <a:rPr lang="en-US" sz="2700" dirty="0" err="1">
                <a:latin typeface="Roboto" panose="02000000000000000000" pitchFamily="2" charset="0"/>
                <a:ea typeface="Roboto" panose="02000000000000000000" pitchFamily="2" charset="0"/>
              </a:rPr>
              <a:t>Nguyễn</a:t>
            </a:r>
            <a:r>
              <a:rPr lang="en-US" sz="2700" dirty="0">
                <a:latin typeface="Roboto" panose="02000000000000000000" pitchFamily="2" charset="0"/>
                <a:ea typeface="Roboto" panose="02000000000000000000" pitchFamily="2" charset="0"/>
              </a:rPr>
              <a:t> </a:t>
            </a:r>
            <a:r>
              <a:rPr lang="en-US" sz="2700" dirty="0" err="1">
                <a:latin typeface="Roboto" panose="02000000000000000000" pitchFamily="2" charset="0"/>
                <a:ea typeface="Roboto" panose="02000000000000000000" pitchFamily="2" charset="0"/>
              </a:rPr>
              <a:t>Quốc</a:t>
            </a:r>
            <a:r>
              <a:rPr lang="en-US" sz="2700" dirty="0">
                <a:latin typeface="Roboto" panose="02000000000000000000" pitchFamily="2" charset="0"/>
                <a:ea typeface="Roboto" panose="02000000000000000000" pitchFamily="2" charset="0"/>
              </a:rPr>
              <a:t> Anh</a:t>
            </a:r>
          </a:p>
          <a:p>
            <a:pPr indent="-228600">
              <a:lnSpc>
                <a:spcPct val="90000"/>
              </a:lnSpc>
              <a:spcAft>
                <a:spcPts val="600"/>
              </a:spcAft>
              <a:buFont typeface="Arial" panose="020B0604020202020204" pitchFamily="34" charset="0"/>
              <a:buChar char="•"/>
            </a:pPr>
            <a:r>
              <a:rPr lang="en-US" sz="2700" dirty="0">
                <a:latin typeface="Roboto" panose="02000000000000000000" pitchFamily="2" charset="0"/>
                <a:ea typeface="Roboto" panose="02000000000000000000" pitchFamily="2" charset="0"/>
              </a:rPr>
              <a:t>20120427 - Lê </a:t>
            </a:r>
            <a:r>
              <a:rPr lang="en-US" sz="2700" dirty="0" err="1">
                <a:latin typeface="Roboto" panose="02000000000000000000" pitchFamily="2" charset="0"/>
                <a:ea typeface="Roboto" panose="02000000000000000000" pitchFamily="2" charset="0"/>
              </a:rPr>
              <a:t>Nhựt</a:t>
            </a:r>
            <a:r>
              <a:rPr lang="en-US" sz="2700" dirty="0">
                <a:latin typeface="Roboto" panose="02000000000000000000" pitchFamily="2" charset="0"/>
                <a:ea typeface="Roboto" panose="02000000000000000000" pitchFamily="2" charset="0"/>
              </a:rPr>
              <a:t> Anh</a:t>
            </a:r>
          </a:p>
          <a:p>
            <a:pPr indent="-228600">
              <a:lnSpc>
                <a:spcPct val="90000"/>
              </a:lnSpc>
              <a:spcAft>
                <a:spcPts val="600"/>
              </a:spcAft>
              <a:buFont typeface="Arial" panose="020B0604020202020204" pitchFamily="34" charset="0"/>
              <a:buChar char="•"/>
            </a:pPr>
            <a:r>
              <a:rPr lang="en-US" sz="2700" dirty="0">
                <a:latin typeface="Roboto" panose="02000000000000000000" pitchFamily="2" charset="0"/>
                <a:ea typeface="Roboto" panose="02000000000000000000" pitchFamily="2" charset="0"/>
              </a:rPr>
              <a:t>20120392 - Phạm </a:t>
            </a:r>
            <a:r>
              <a:rPr lang="en-US" sz="2700" dirty="0" err="1">
                <a:latin typeface="Roboto" panose="02000000000000000000" pitchFamily="2" charset="0"/>
                <a:ea typeface="Roboto" panose="02000000000000000000" pitchFamily="2" charset="0"/>
              </a:rPr>
              <a:t>Thụy</a:t>
            </a:r>
            <a:r>
              <a:rPr lang="en-US" sz="2700" dirty="0">
                <a:latin typeface="Roboto" panose="02000000000000000000" pitchFamily="2" charset="0"/>
                <a:ea typeface="Roboto" panose="02000000000000000000" pitchFamily="2" charset="0"/>
              </a:rPr>
              <a:t> </a:t>
            </a:r>
            <a:r>
              <a:rPr lang="en-US" sz="2700" dirty="0" err="1">
                <a:latin typeface="Roboto" panose="02000000000000000000" pitchFamily="2" charset="0"/>
                <a:ea typeface="Roboto" panose="02000000000000000000" pitchFamily="2" charset="0"/>
              </a:rPr>
              <a:t>Bích</a:t>
            </a:r>
            <a:r>
              <a:rPr lang="en-US" sz="2700" dirty="0">
                <a:latin typeface="Roboto" panose="02000000000000000000" pitchFamily="2" charset="0"/>
                <a:ea typeface="Roboto" panose="02000000000000000000" pitchFamily="2" charset="0"/>
              </a:rPr>
              <a:t> </a:t>
            </a:r>
            <a:r>
              <a:rPr lang="en-US" sz="2700" dirty="0" err="1">
                <a:latin typeface="Roboto" panose="02000000000000000000" pitchFamily="2" charset="0"/>
                <a:ea typeface="Roboto" panose="02000000000000000000" pitchFamily="2" charset="0"/>
              </a:rPr>
              <a:t>Truyền</a:t>
            </a:r>
            <a:endParaRPr lang="en-US" sz="2700" dirty="0">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765" y="9080040"/>
            <a:ext cx="1110996" cy="231186"/>
          </a:xfrm>
          <a:prstGeom prst="rect">
            <a:avLst/>
          </a:prstGeom>
          <a:solidFill>
            <a:srgbClr val="7F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57385" y="322802"/>
            <a:ext cx="1110996" cy="17750237"/>
          </a:xfrm>
          <a:prstGeom prst="rect">
            <a:avLst/>
          </a:prstGeom>
          <a:solidFill>
            <a:srgbClr val="7F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5189" y="532438"/>
            <a:ext cx="9277460" cy="887281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731E84A-F458-ACDB-0176-47E837E508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81607" y="2594527"/>
            <a:ext cx="8442026" cy="4748640"/>
          </a:xfrm>
          <a:prstGeom prst="rect">
            <a:avLst/>
          </a:prstGeom>
        </p:spPr>
      </p:pic>
    </p:spTree>
    <p:extLst>
      <p:ext uri="{BB962C8B-B14F-4D97-AF65-F5344CB8AC3E}">
        <p14:creationId xmlns:p14="http://schemas.microsoft.com/office/powerpoint/2010/main" val="288339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F91B9"/>
        </a:solidFill>
        <a:effectLst/>
      </p:bgPr>
    </p:bg>
    <p:spTree>
      <p:nvGrpSpPr>
        <p:cNvPr id="1" name=""/>
        <p:cNvGrpSpPr/>
        <p:nvPr/>
      </p:nvGrpSpPr>
      <p:grpSpPr>
        <a:xfrm>
          <a:off x="0" y="0"/>
          <a:ext cx="0" cy="0"/>
          <a:chOff x="0" y="0"/>
          <a:chExt cx="0" cy="0"/>
        </a:xfrm>
      </p:grpSpPr>
      <p:sp>
        <p:nvSpPr>
          <p:cNvPr id="6" name="AutoShape 13">
            <a:extLst>
              <a:ext uri="{FF2B5EF4-FFF2-40B4-BE49-F238E27FC236}">
                <a16:creationId xmlns:a16="http://schemas.microsoft.com/office/drawing/2014/main" id="{765D93E0-722F-3318-D720-F52DB189B70C}"/>
              </a:ext>
            </a:extLst>
          </p:cNvPr>
          <p:cNvSpPr/>
          <p:nvPr/>
        </p:nvSpPr>
        <p:spPr>
          <a:xfrm>
            <a:off x="3436188" y="4701946"/>
            <a:ext cx="9569" cy="4114800"/>
          </a:xfrm>
          <a:prstGeom prst="rect">
            <a:avLst/>
          </a:prstGeom>
          <a:solidFill>
            <a:srgbClr val="FFFFFF">
              <a:alpha val="49804"/>
            </a:srgbClr>
          </a:solidFill>
        </p:spPr>
        <p:txBody>
          <a:bodyPr/>
          <a:lstStyle/>
          <a:p>
            <a:endParaRPr lang="en-US"/>
          </a:p>
        </p:txBody>
      </p:sp>
      <p:sp>
        <p:nvSpPr>
          <p:cNvPr id="7" name="TextBox 3">
            <a:extLst>
              <a:ext uri="{FF2B5EF4-FFF2-40B4-BE49-F238E27FC236}">
                <a16:creationId xmlns:a16="http://schemas.microsoft.com/office/drawing/2014/main" id="{4BD7B272-A62D-D1BE-BFA0-9DD4C9E76295}"/>
              </a:ext>
            </a:extLst>
          </p:cNvPr>
          <p:cNvSpPr txBox="1"/>
          <p:nvPr/>
        </p:nvSpPr>
        <p:spPr>
          <a:xfrm>
            <a:off x="2155829" y="1519238"/>
            <a:ext cx="13976342" cy="1390509"/>
          </a:xfrm>
          <a:prstGeom prst="rect">
            <a:avLst/>
          </a:prstGeom>
        </p:spPr>
        <p:txBody>
          <a:bodyPr lIns="0" tIns="0" rIns="0" bIns="0" rtlCol="0" anchor="t">
            <a:spAutoFit/>
          </a:bodyPr>
          <a:lstStyle/>
          <a:p>
            <a:pPr marL="0" lvl="0" indent="0" algn="ctr">
              <a:lnSpc>
                <a:spcPts val="11700"/>
              </a:lnSpc>
            </a:pPr>
            <a:r>
              <a:rPr lang="en-US" sz="9000" spc="-270" dirty="0" err="1">
                <a:solidFill>
                  <a:srgbClr val="FFFFFF"/>
                </a:solidFill>
                <a:latin typeface="Public Sans Bold"/>
              </a:rPr>
              <a:t>Các</a:t>
            </a:r>
            <a:r>
              <a:rPr lang="en-US" sz="9000" spc="-270" dirty="0">
                <a:solidFill>
                  <a:srgbClr val="FFFFFF"/>
                </a:solidFill>
                <a:latin typeface="Public Sans Bold"/>
              </a:rPr>
              <a:t> </a:t>
            </a:r>
            <a:r>
              <a:rPr lang="en-US" sz="9000" spc="-270" dirty="0" err="1">
                <a:solidFill>
                  <a:srgbClr val="FFFFFF"/>
                </a:solidFill>
                <a:latin typeface="Public Sans Bold"/>
              </a:rPr>
              <a:t>chủ</a:t>
            </a:r>
            <a:r>
              <a:rPr lang="en-US" sz="9000" spc="-270" dirty="0">
                <a:solidFill>
                  <a:srgbClr val="FFFFFF"/>
                </a:solidFill>
                <a:latin typeface="Public Sans Bold"/>
              </a:rPr>
              <a:t> </a:t>
            </a:r>
            <a:r>
              <a:rPr lang="en-US" sz="9000" spc="-270" dirty="0" err="1">
                <a:solidFill>
                  <a:srgbClr val="FFFFFF"/>
                </a:solidFill>
                <a:latin typeface="Public Sans Bold"/>
              </a:rPr>
              <a:t>đề</a:t>
            </a:r>
            <a:r>
              <a:rPr lang="en-US" sz="9000" spc="-270" dirty="0">
                <a:solidFill>
                  <a:srgbClr val="FFFFFF"/>
                </a:solidFill>
                <a:latin typeface="Public Sans Bold"/>
              </a:rPr>
              <a:t> </a:t>
            </a:r>
            <a:r>
              <a:rPr lang="en-US" sz="9000" spc="-270" dirty="0" err="1">
                <a:solidFill>
                  <a:srgbClr val="FFFFFF"/>
                </a:solidFill>
                <a:latin typeface="Public Sans Bold"/>
              </a:rPr>
              <a:t>thuyết</a:t>
            </a:r>
            <a:r>
              <a:rPr lang="en-US" sz="9000" spc="-270" dirty="0">
                <a:solidFill>
                  <a:srgbClr val="FFFFFF"/>
                </a:solidFill>
                <a:latin typeface="Public Sans Bold"/>
              </a:rPr>
              <a:t> </a:t>
            </a:r>
            <a:r>
              <a:rPr lang="en-US" sz="9000" spc="-270" dirty="0" err="1">
                <a:solidFill>
                  <a:srgbClr val="FFFFFF"/>
                </a:solidFill>
                <a:latin typeface="Public Sans Bold"/>
              </a:rPr>
              <a:t>trình</a:t>
            </a:r>
            <a:endParaRPr lang="en-US" sz="9000" spc="-270" dirty="0">
              <a:solidFill>
                <a:srgbClr val="FFFFFF"/>
              </a:solidFill>
              <a:latin typeface="Public Sans Bold"/>
            </a:endParaRPr>
          </a:p>
        </p:txBody>
      </p:sp>
      <p:sp>
        <p:nvSpPr>
          <p:cNvPr id="8" name="AutoShape 13">
            <a:extLst>
              <a:ext uri="{FF2B5EF4-FFF2-40B4-BE49-F238E27FC236}">
                <a16:creationId xmlns:a16="http://schemas.microsoft.com/office/drawing/2014/main" id="{C89A7517-11BB-A8F3-E8F7-A53B423A454C}"/>
              </a:ext>
            </a:extLst>
          </p:cNvPr>
          <p:cNvSpPr/>
          <p:nvPr/>
        </p:nvSpPr>
        <p:spPr>
          <a:xfrm>
            <a:off x="11089316" y="4701946"/>
            <a:ext cx="9569" cy="4114800"/>
          </a:xfrm>
          <a:prstGeom prst="rect">
            <a:avLst/>
          </a:prstGeom>
          <a:solidFill>
            <a:srgbClr val="FFFFFF">
              <a:alpha val="49804"/>
            </a:srgbClr>
          </a:solidFill>
        </p:spPr>
      </p:sp>
      <p:sp>
        <p:nvSpPr>
          <p:cNvPr id="9" name="AutoShape 13">
            <a:extLst>
              <a:ext uri="{FF2B5EF4-FFF2-40B4-BE49-F238E27FC236}">
                <a16:creationId xmlns:a16="http://schemas.microsoft.com/office/drawing/2014/main" id="{E4D1EEAB-0DE1-28FA-FC8F-C11EE3B5C0E2}"/>
              </a:ext>
            </a:extLst>
          </p:cNvPr>
          <p:cNvSpPr/>
          <p:nvPr/>
        </p:nvSpPr>
        <p:spPr>
          <a:xfrm>
            <a:off x="6928067" y="4701946"/>
            <a:ext cx="9569" cy="4114800"/>
          </a:xfrm>
          <a:prstGeom prst="rect">
            <a:avLst/>
          </a:prstGeom>
          <a:solidFill>
            <a:srgbClr val="FFFFFF">
              <a:alpha val="49804"/>
            </a:srgbClr>
          </a:solidFill>
        </p:spPr>
        <p:txBody>
          <a:bodyPr/>
          <a:lstStyle/>
          <a:p>
            <a:endParaRPr lang="en-US"/>
          </a:p>
        </p:txBody>
      </p:sp>
      <p:sp>
        <p:nvSpPr>
          <p:cNvPr id="10" name="TextBox 9">
            <a:extLst>
              <a:ext uri="{FF2B5EF4-FFF2-40B4-BE49-F238E27FC236}">
                <a16:creationId xmlns:a16="http://schemas.microsoft.com/office/drawing/2014/main" id="{8D19C709-6407-5B80-8A9B-E24116389E38}"/>
              </a:ext>
            </a:extLst>
          </p:cNvPr>
          <p:cNvSpPr txBox="1"/>
          <p:nvPr/>
        </p:nvSpPr>
        <p:spPr>
          <a:xfrm>
            <a:off x="349165" y="6759346"/>
            <a:ext cx="3114632" cy="553998"/>
          </a:xfrm>
          <a:prstGeom prst="rect">
            <a:avLst/>
          </a:prstGeom>
          <a:noFill/>
        </p:spPr>
        <p:txBody>
          <a:bodyPr wrap="square" rtlCol="0">
            <a:spAutoFit/>
          </a:bodyPr>
          <a:lstStyle/>
          <a:p>
            <a:pPr algn="ctr"/>
            <a:r>
              <a:rPr lang="en-US" sz="3000" dirty="0" err="1">
                <a:solidFill>
                  <a:schemeClr val="bg1"/>
                </a:solidFill>
                <a:latin typeface="Public Sans Bold" panose="020B0604020202020204" charset="0"/>
                <a:ea typeface="Roboto" panose="02000000000000000000" pitchFamily="2" charset="0"/>
              </a:rPr>
              <a:t>Giới</a:t>
            </a:r>
            <a:r>
              <a:rPr lang="en-US" sz="3000" dirty="0">
                <a:solidFill>
                  <a:schemeClr val="bg1"/>
                </a:solidFill>
                <a:latin typeface="Public Sans Bold" panose="020B0604020202020204" charset="0"/>
                <a:ea typeface="Roboto" panose="02000000000000000000" pitchFamily="2" charset="0"/>
              </a:rPr>
              <a:t> </a:t>
            </a:r>
            <a:r>
              <a:rPr lang="en-US" sz="3000" dirty="0" err="1">
                <a:solidFill>
                  <a:schemeClr val="bg1"/>
                </a:solidFill>
                <a:latin typeface="Public Sans Bold" panose="020B0604020202020204" charset="0"/>
                <a:ea typeface="Roboto" panose="02000000000000000000" pitchFamily="2" charset="0"/>
              </a:rPr>
              <a:t>thiệu</a:t>
            </a:r>
            <a:endParaRPr lang="en-US" sz="3000" dirty="0">
              <a:solidFill>
                <a:schemeClr val="bg1"/>
              </a:solidFill>
              <a:latin typeface="Public Sans Bold" panose="020B0604020202020204" charset="0"/>
              <a:ea typeface="Roboto" panose="02000000000000000000" pitchFamily="2" charset="0"/>
            </a:endParaRPr>
          </a:p>
        </p:txBody>
      </p:sp>
      <p:sp>
        <p:nvSpPr>
          <p:cNvPr id="13" name="TextBox 12">
            <a:extLst>
              <a:ext uri="{FF2B5EF4-FFF2-40B4-BE49-F238E27FC236}">
                <a16:creationId xmlns:a16="http://schemas.microsoft.com/office/drawing/2014/main" id="{7A9C9479-FBEB-69C7-3F07-03E77C771473}"/>
              </a:ext>
            </a:extLst>
          </p:cNvPr>
          <p:cNvSpPr txBox="1"/>
          <p:nvPr/>
        </p:nvSpPr>
        <p:spPr>
          <a:xfrm>
            <a:off x="3461814" y="6810272"/>
            <a:ext cx="3627516" cy="1015663"/>
          </a:xfrm>
          <a:prstGeom prst="rect">
            <a:avLst/>
          </a:prstGeom>
          <a:noFill/>
        </p:spPr>
        <p:txBody>
          <a:bodyPr wrap="square" lIns="91440" tIns="45720" rIns="91440" bIns="45720" rtlCol="0" anchor="t">
            <a:spAutoFit/>
          </a:bodyPr>
          <a:lstStyle/>
          <a:p>
            <a:pPr algn="ctr"/>
            <a:r>
              <a:rPr lang="en-US" sz="3000" dirty="0" err="1">
                <a:solidFill>
                  <a:schemeClr val="bg1"/>
                </a:solidFill>
                <a:latin typeface="Public Sans Bold"/>
                <a:ea typeface="+mn-lt"/>
                <a:cs typeface="+mn-lt"/>
              </a:rPr>
              <a:t>Quản</a:t>
            </a:r>
            <a:r>
              <a:rPr lang="en-US" sz="3000" dirty="0">
                <a:solidFill>
                  <a:schemeClr val="bg1"/>
                </a:solidFill>
                <a:latin typeface="Public Sans Bold"/>
                <a:ea typeface="+mn-lt"/>
                <a:cs typeface="+mn-lt"/>
              </a:rPr>
              <a:t> </a:t>
            </a:r>
            <a:r>
              <a:rPr lang="en-US" sz="3000" dirty="0" err="1">
                <a:solidFill>
                  <a:schemeClr val="bg1"/>
                </a:solidFill>
                <a:latin typeface="Public Sans Bold"/>
                <a:ea typeface="+mn-lt"/>
                <a:cs typeface="+mn-lt"/>
              </a:rPr>
              <a:t>lý</a:t>
            </a:r>
            <a:r>
              <a:rPr lang="en-US" sz="3000" dirty="0">
                <a:solidFill>
                  <a:schemeClr val="bg1"/>
                </a:solidFill>
                <a:latin typeface="Public Sans Bold"/>
                <a:ea typeface="+mn-lt"/>
                <a:cs typeface="+mn-lt"/>
              </a:rPr>
              <a:t> dự </a:t>
            </a:r>
            <a:r>
              <a:rPr lang="en-US" sz="3000" dirty="0" err="1">
                <a:solidFill>
                  <a:schemeClr val="bg1"/>
                </a:solidFill>
                <a:latin typeface="Public Sans Bold"/>
                <a:ea typeface="+mn-lt"/>
                <a:cs typeface="+mn-lt"/>
              </a:rPr>
              <a:t>án</a:t>
            </a:r>
            <a:endParaRPr lang="en-US" sz="3000" dirty="0">
              <a:solidFill>
                <a:schemeClr val="bg1"/>
              </a:solidFill>
              <a:latin typeface="Public Sans Bold"/>
              <a:ea typeface="+mn-lt"/>
              <a:cs typeface="+mn-lt"/>
            </a:endParaRPr>
          </a:p>
          <a:p>
            <a:pPr algn="ctr"/>
            <a:endParaRPr lang="en-US" sz="3000" dirty="0">
              <a:solidFill>
                <a:schemeClr val="bg1"/>
              </a:solidFill>
              <a:latin typeface="Public Sans Bold" panose="020B0604020202020204" charset="0"/>
              <a:ea typeface="Roboto" panose="02000000000000000000" pitchFamily="2" charset="0"/>
            </a:endParaRPr>
          </a:p>
        </p:txBody>
      </p:sp>
      <p:sp>
        <p:nvSpPr>
          <p:cNvPr id="14" name="TextBox 13">
            <a:extLst>
              <a:ext uri="{FF2B5EF4-FFF2-40B4-BE49-F238E27FC236}">
                <a16:creationId xmlns:a16="http://schemas.microsoft.com/office/drawing/2014/main" id="{AA385E4A-75C4-7483-C1D3-A4A8E880F433}"/>
              </a:ext>
            </a:extLst>
          </p:cNvPr>
          <p:cNvSpPr txBox="1"/>
          <p:nvPr/>
        </p:nvSpPr>
        <p:spPr>
          <a:xfrm>
            <a:off x="10888304" y="6637583"/>
            <a:ext cx="3937867" cy="1015663"/>
          </a:xfrm>
          <a:prstGeom prst="rect">
            <a:avLst/>
          </a:prstGeom>
          <a:noFill/>
        </p:spPr>
        <p:txBody>
          <a:bodyPr wrap="square" lIns="91440" tIns="45720" rIns="91440" bIns="45720" rtlCol="0" anchor="t">
            <a:spAutoFit/>
          </a:bodyPr>
          <a:lstStyle/>
          <a:p>
            <a:pPr algn="ctr"/>
            <a:r>
              <a:rPr lang="en-US" sz="3000" dirty="0" err="1">
                <a:solidFill>
                  <a:schemeClr val="bg1"/>
                </a:solidFill>
                <a:latin typeface="Public Sans Bold"/>
                <a:ea typeface="Roboto"/>
              </a:rPr>
              <a:t>Phân</a:t>
            </a:r>
            <a:r>
              <a:rPr lang="en-US" sz="3000" dirty="0">
                <a:solidFill>
                  <a:schemeClr val="bg1"/>
                </a:solidFill>
                <a:latin typeface="Public Sans Bold"/>
                <a:ea typeface="Roboto"/>
              </a:rPr>
              <a:t> </a:t>
            </a:r>
            <a:r>
              <a:rPr lang="en-US" sz="3000" dirty="0" err="1">
                <a:solidFill>
                  <a:schemeClr val="bg1"/>
                </a:solidFill>
                <a:latin typeface="Public Sans Bold"/>
                <a:ea typeface="Roboto"/>
              </a:rPr>
              <a:t>tích</a:t>
            </a:r>
            <a:r>
              <a:rPr lang="en-US" sz="3000" dirty="0">
                <a:solidFill>
                  <a:schemeClr val="bg1"/>
                </a:solidFill>
                <a:latin typeface="Public Sans Bold"/>
                <a:ea typeface="Roboto"/>
              </a:rPr>
              <a:t> và </a:t>
            </a:r>
          </a:p>
          <a:p>
            <a:pPr algn="ctr"/>
            <a:r>
              <a:rPr lang="en-US" sz="3000" dirty="0" err="1">
                <a:solidFill>
                  <a:schemeClr val="bg1"/>
                </a:solidFill>
                <a:latin typeface="Public Sans Bold"/>
                <a:ea typeface="Roboto"/>
              </a:rPr>
              <a:t>thiết</a:t>
            </a:r>
            <a:r>
              <a:rPr lang="en-US" sz="3000" dirty="0">
                <a:solidFill>
                  <a:schemeClr val="bg1"/>
                </a:solidFill>
                <a:latin typeface="Public Sans Bold"/>
                <a:ea typeface="Roboto"/>
              </a:rPr>
              <a:t> </a:t>
            </a:r>
            <a:r>
              <a:rPr lang="en-US" sz="3000" dirty="0" err="1">
                <a:solidFill>
                  <a:schemeClr val="bg1"/>
                </a:solidFill>
                <a:latin typeface="Public Sans Bold"/>
                <a:ea typeface="Roboto"/>
              </a:rPr>
              <a:t>kế</a:t>
            </a:r>
            <a:endParaRPr lang="en-US" sz="3000" dirty="0">
              <a:solidFill>
                <a:schemeClr val="bg1"/>
              </a:solidFill>
              <a:latin typeface="Public Sans Bold"/>
              <a:ea typeface="Roboto"/>
            </a:endParaRPr>
          </a:p>
        </p:txBody>
      </p:sp>
      <p:sp>
        <p:nvSpPr>
          <p:cNvPr id="15" name="TextBox 14">
            <a:extLst>
              <a:ext uri="{FF2B5EF4-FFF2-40B4-BE49-F238E27FC236}">
                <a16:creationId xmlns:a16="http://schemas.microsoft.com/office/drawing/2014/main" id="{6A112A9E-3D36-01D0-6A50-DFD0677D2BAA}"/>
              </a:ext>
            </a:extLst>
          </p:cNvPr>
          <p:cNvSpPr txBox="1"/>
          <p:nvPr/>
        </p:nvSpPr>
        <p:spPr>
          <a:xfrm>
            <a:off x="6925340" y="6808330"/>
            <a:ext cx="4240313" cy="553998"/>
          </a:xfrm>
          <a:prstGeom prst="rect">
            <a:avLst/>
          </a:prstGeom>
          <a:noFill/>
        </p:spPr>
        <p:txBody>
          <a:bodyPr wrap="square" lIns="91440" tIns="45720" rIns="91440" bIns="45720" rtlCol="0" anchor="t">
            <a:spAutoFit/>
          </a:bodyPr>
          <a:lstStyle/>
          <a:p>
            <a:pPr algn="ctr"/>
            <a:r>
              <a:rPr lang="en-US" sz="3000" dirty="0" err="1">
                <a:solidFill>
                  <a:schemeClr val="bg1"/>
                </a:solidFill>
                <a:latin typeface="Public Sans Bold"/>
                <a:ea typeface="Roboto"/>
              </a:rPr>
              <a:t>Yêu</a:t>
            </a:r>
            <a:r>
              <a:rPr lang="en-US" sz="3000" dirty="0">
                <a:solidFill>
                  <a:schemeClr val="bg1"/>
                </a:solidFill>
                <a:latin typeface="Public Sans Bold"/>
                <a:ea typeface="Roboto"/>
              </a:rPr>
              <a:t> </a:t>
            </a:r>
            <a:r>
              <a:rPr lang="en-US" sz="3000" dirty="0" err="1">
                <a:solidFill>
                  <a:schemeClr val="bg1"/>
                </a:solidFill>
                <a:latin typeface="Public Sans Bold"/>
                <a:ea typeface="Roboto"/>
              </a:rPr>
              <a:t>cầu</a:t>
            </a:r>
            <a:r>
              <a:rPr lang="en-US" sz="3000" dirty="0">
                <a:solidFill>
                  <a:schemeClr val="bg1"/>
                </a:solidFill>
                <a:latin typeface="Public Sans Bold"/>
                <a:ea typeface="Roboto"/>
              </a:rPr>
              <a:t> </a:t>
            </a:r>
            <a:r>
              <a:rPr lang="en-US" sz="3000" dirty="0" err="1">
                <a:solidFill>
                  <a:schemeClr val="bg1"/>
                </a:solidFill>
                <a:latin typeface="Public Sans Bold"/>
                <a:ea typeface="Roboto"/>
              </a:rPr>
              <a:t>phần</a:t>
            </a:r>
            <a:r>
              <a:rPr lang="en-US" sz="3000" dirty="0">
                <a:solidFill>
                  <a:schemeClr val="bg1"/>
                </a:solidFill>
                <a:latin typeface="Public Sans Bold"/>
                <a:ea typeface="Roboto"/>
              </a:rPr>
              <a:t> </a:t>
            </a:r>
            <a:r>
              <a:rPr lang="en-US" sz="3000" dirty="0" err="1">
                <a:solidFill>
                  <a:schemeClr val="bg1"/>
                </a:solidFill>
                <a:latin typeface="Public Sans Bold"/>
                <a:ea typeface="Roboto"/>
              </a:rPr>
              <a:t>mềm</a:t>
            </a:r>
            <a:endParaRPr lang="en-US" sz="3000" dirty="0">
              <a:solidFill>
                <a:schemeClr val="bg1"/>
              </a:solidFill>
              <a:latin typeface="Calibri"/>
              <a:ea typeface="Roboto"/>
              <a:cs typeface="Calibri"/>
            </a:endParaRPr>
          </a:p>
        </p:txBody>
      </p:sp>
      <p:pic>
        <p:nvPicPr>
          <p:cNvPr id="16" name="Picture 2">
            <a:extLst>
              <a:ext uri="{FF2B5EF4-FFF2-40B4-BE49-F238E27FC236}">
                <a16:creationId xmlns:a16="http://schemas.microsoft.com/office/drawing/2014/main" id="{9C442869-3B1A-9E3A-B01F-1EECB1C03C2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0107" y="5183414"/>
            <a:ext cx="667518" cy="441902"/>
          </a:xfrm>
          <a:prstGeom prst="rect">
            <a:avLst/>
          </a:prstGeom>
        </p:spPr>
      </p:pic>
      <p:pic>
        <p:nvPicPr>
          <p:cNvPr id="17" name="Picture 3">
            <a:extLst>
              <a:ext uri="{FF2B5EF4-FFF2-40B4-BE49-F238E27FC236}">
                <a16:creationId xmlns:a16="http://schemas.microsoft.com/office/drawing/2014/main" id="{58EAF95B-516C-3F35-2072-B82AF30A9D4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82698" y="5107528"/>
            <a:ext cx="529862" cy="695523"/>
          </a:xfrm>
          <a:prstGeom prst="rect">
            <a:avLst/>
          </a:prstGeom>
        </p:spPr>
      </p:pic>
      <p:pic>
        <p:nvPicPr>
          <p:cNvPr id="18" name="Picture 4">
            <a:extLst>
              <a:ext uri="{FF2B5EF4-FFF2-40B4-BE49-F238E27FC236}">
                <a16:creationId xmlns:a16="http://schemas.microsoft.com/office/drawing/2014/main" id="{AC566B9B-0DB1-A65F-0B14-0AF852F943D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45880" y="5107528"/>
            <a:ext cx="600688" cy="588675"/>
          </a:xfrm>
          <a:prstGeom prst="rect">
            <a:avLst/>
          </a:prstGeom>
        </p:spPr>
      </p:pic>
      <p:pic>
        <p:nvPicPr>
          <p:cNvPr id="19" name="Picture 25">
            <a:extLst>
              <a:ext uri="{FF2B5EF4-FFF2-40B4-BE49-F238E27FC236}">
                <a16:creationId xmlns:a16="http://schemas.microsoft.com/office/drawing/2014/main" id="{0AFC054A-0A7B-CCD4-9BCC-4B4B2232553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512353" y="5174344"/>
            <a:ext cx="689767" cy="489108"/>
          </a:xfrm>
          <a:prstGeom prst="rect">
            <a:avLst/>
          </a:prstGeom>
        </p:spPr>
      </p:pic>
      <p:sp>
        <p:nvSpPr>
          <p:cNvPr id="2" name="AutoShape 13">
            <a:extLst>
              <a:ext uri="{FF2B5EF4-FFF2-40B4-BE49-F238E27FC236}">
                <a16:creationId xmlns:a16="http://schemas.microsoft.com/office/drawing/2014/main" id="{E9657A96-3298-9C36-701A-3CCF3DABBC05}"/>
              </a:ext>
            </a:extLst>
          </p:cNvPr>
          <p:cNvSpPr/>
          <p:nvPr/>
        </p:nvSpPr>
        <p:spPr>
          <a:xfrm>
            <a:off x="14617627" y="4652962"/>
            <a:ext cx="9569" cy="4114800"/>
          </a:xfrm>
          <a:prstGeom prst="rect">
            <a:avLst/>
          </a:prstGeom>
          <a:solidFill>
            <a:srgbClr val="FFFFFF">
              <a:alpha val="49804"/>
            </a:srgbClr>
          </a:solidFill>
        </p:spPr>
      </p:sp>
      <p:sp>
        <p:nvSpPr>
          <p:cNvPr id="3" name="TextBox 2">
            <a:extLst>
              <a:ext uri="{FF2B5EF4-FFF2-40B4-BE49-F238E27FC236}">
                <a16:creationId xmlns:a16="http://schemas.microsoft.com/office/drawing/2014/main" id="{25A55A55-1135-4675-9109-1D4260A45B11}"/>
              </a:ext>
            </a:extLst>
          </p:cNvPr>
          <p:cNvSpPr txBox="1"/>
          <p:nvPr/>
        </p:nvSpPr>
        <p:spPr>
          <a:xfrm>
            <a:off x="14327117" y="6606739"/>
            <a:ext cx="3937867" cy="553998"/>
          </a:xfrm>
          <a:prstGeom prst="rect">
            <a:avLst/>
          </a:prstGeom>
          <a:noFill/>
        </p:spPr>
        <p:txBody>
          <a:bodyPr wrap="square" lIns="91440" tIns="45720" rIns="91440" bIns="45720" rtlCol="0" anchor="t">
            <a:spAutoFit/>
          </a:bodyPr>
          <a:lstStyle/>
          <a:p>
            <a:pPr algn="ctr"/>
            <a:r>
              <a:rPr lang="en-US" sz="3000" dirty="0" err="1">
                <a:solidFill>
                  <a:schemeClr val="bg1"/>
                </a:solidFill>
                <a:latin typeface="Public Sans Bold"/>
                <a:ea typeface="Roboto"/>
              </a:rPr>
              <a:t>Kiểm</a:t>
            </a:r>
            <a:r>
              <a:rPr lang="en-US" sz="3000" dirty="0">
                <a:solidFill>
                  <a:schemeClr val="bg1"/>
                </a:solidFill>
                <a:latin typeface="Public Sans Bold"/>
                <a:ea typeface="Roboto"/>
              </a:rPr>
              <a:t> </a:t>
            </a:r>
            <a:r>
              <a:rPr lang="en-US" sz="3000" dirty="0" err="1">
                <a:solidFill>
                  <a:schemeClr val="bg1"/>
                </a:solidFill>
                <a:latin typeface="Public Sans Bold"/>
                <a:ea typeface="Roboto"/>
              </a:rPr>
              <a:t>thử</a:t>
            </a:r>
            <a:endParaRPr lang="en-US" sz="3000" dirty="0">
              <a:solidFill>
                <a:schemeClr val="bg1"/>
              </a:solidFill>
              <a:latin typeface="Public Sans Bold"/>
              <a:ea typeface="Roboto"/>
            </a:endParaRPr>
          </a:p>
        </p:txBody>
      </p:sp>
      <p:pic>
        <p:nvPicPr>
          <p:cNvPr id="5" name="Picture 27">
            <a:extLst>
              <a:ext uri="{FF2B5EF4-FFF2-40B4-BE49-F238E27FC236}">
                <a16:creationId xmlns:a16="http://schemas.microsoft.com/office/drawing/2014/main" id="{9F7104BA-3008-6975-85D2-38680FA607C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042703" y="5143500"/>
            <a:ext cx="567661" cy="584149"/>
          </a:xfrm>
          <a:prstGeom prst="rect">
            <a:avLst/>
          </a:prstGeom>
        </p:spPr>
      </p:pic>
    </p:spTree>
    <p:extLst>
      <p:ext uri="{BB962C8B-B14F-4D97-AF65-F5344CB8AC3E}">
        <p14:creationId xmlns:p14="http://schemas.microsoft.com/office/powerpoint/2010/main" val="395178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5614CEAD-5ED1-BE63-1EBA-F764A4951A3D}"/>
              </a:ext>
            </a:extLst>
          </p:cNvPr>
          <p:cNvSpPr txBox="1"/>
          <p:nvPr/>
        </p:nvSpPr>
        <p:spPr>
          <a:xfrm>
            <a:off x="2185140" y="4144603"/>
            <a:ext cx="13976342" cy="1390509"/>
          </a:xfrm>
          <a:prstGeom prst="rect">
            <a:avLst/>
          </a:prstGeom>
        </p:spPr>
        <p:txBody>
          <a:bodyPr lIns="0" tIns="0" rIns="0" bIns="0" rtlCol="0" anchor="t">
            <a:spAutoFit/>
          </a:bodyPr>
          <a:lstStyle/>
          <a:p>
            <a:pPr marL="0" lvl="0" indent="0" algn="ctr">
              <a:lnSpc>
                <a:spcPts val="11700"/>
              </a:lnSpc>
            </a:pPr>
            <a:r>
              <a:rPr lang="en-US" sz="9000" spc="-270" dirty="0">
                <a:solidFill>
                  <a:srgbClr val="4476B2"/>
                </a:solidFill>
                <a:latin typeface="Public Sans Bold"/>
              </a:rPr>
              <a:t>1. </a:t>
            </a:r>
            <a:r>
              <a:rPr lang="en-US" sz="9000" spc="-270" dirty="0" err="1">
                <a:solidFill>
                  <a:srgbClr val="4476B2"/>
                </a:solidFill>
                <a:latin typeface="Public Sans Bold"/>
              </a:rPr>
              <a:t>Giới</a:t>
            </a:r>
            <a:r>
              <a:rPr lang="en-US" sz="9000" spc="-270" dirty="0">
                <a:solidFill>
                  <a:srgbClr val="4476B2"/>
                </a:solidFill>
                <a:latin typeface="Public Sans Bold"/>
              </a:rPr>
              <a:t> </a:t>
            </a:r>
            <a:r>
              <a:rPr lang="en-US" sz="9000" spc="-270" dirty="0" err="1">
                <a:solidFill>
                  <a:srgbClr val="4476B2"/>
                </a:solidFill>
                <a:latin typeface="Public Sans Bold"/>
              </a:rPr>
              <a:t>thiệu</a:t>
            </a:r>
            <a:endParaRPr lang="en-US" sz="9000" spc="-270" dirty="0">
              <a:solidFill>
                <a:srgbClr val="4476B2"/>
              </a:solidFill>
              <a:latin typeface="Public Sans Bold"/>
            </a:endParaRPr>
          </a:p>
        </p:txBody>
      </p:sp>
    </p:spTree>
    <p:extLst>
      <p:ext uri="{BB962C8B-B14F-4D97-AF65-F5344CB8AC3E}">
        <p14:creationId xmlns:p14="http://schemas.microsoft.com/office/powerpoint/2010/main" val="254805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4800600" y="1485900"/>
            <a:ext cx="9525000" cy="861774"/>
          </a:xfrm>
          <a:prstGeom prst="rect">
            <a:avLst/>
          </a:prstGeom>
          <a:noFill/>
        </p:spPr>
        <p:txBody>
          <a:bodyPr wrap="square" rtlCol="0">
            <a:spAutoFit/>
          </a:bodyPr>
          <a:lstStyle/>
          <a:p>
            <a:pPr algn="ctr"/>
            <a:r>
              <a:rPr lang="en-US" sz="5000" dirty="0" err="1">
                <a:solidFill>
                  <a:srgbClr val="7F91B9"/>
                </a:solidFill>
                <a:latin typeface="Public Sans Bold" panose="020B0604020202020204" charset="0"/>
              </a:rPr>
              <a:t>Mục</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đích</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đối</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tượng</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của</a:t>
            </a:r>
            <a:r>
              <a:rPr lang="en-US" sz="5000" dirty="0">
                <a:solidFill>
                  <a:srgbClr val="7F91B9"/>
                </a:solidFill>
                <a:latin typeface="Public Sans Bold" panose="020B0604020202020204" charset="0"/>
              </a:rPr>
              <a:t> dự </a:t>
            </a:r>
            <a:r>
              <a:rPr lang="en-US" sz="5000" dirty="0" err="1">
                <a:solidFill>
                  <a:srgbClr val="7F91B9"/>
                </a:solidFill>
                <a:latin typeface="Public Sans Bold" panose="020B0604020202020204" charset="0"/>
              </a:rPr>
              <a:t>án</a:t>
            </a:r>
            <a:endParaRPr lang="en-US" sz="5000" dirty="0">
              <a:solidFill>
                <a:srgbClr val="7F91B9"/>
              </a:solidFill>
              <a:latin typeface="Public Sans Bold" panose="020B0604020202020204" charset="0"/>
            </a:endParaRPr>
          </a:p>
        </p:txBody>
      </p:sp>
      <p:sp>
        <p:nvSpPr>
          <p:cNvPr id="6" name="TextBox 5">
            <a:extLst>
              <a:ext uri="{FF2B5EF4-FFF2-40B4-BE49-F238E27FC236}">
                <a16:creationId xmlns:a16="http://schemas.microsoft.com/office/drawing/2014/main" id="{50628C7B-A770-5287-04B6-E133A9E4E18C}"/>
              </a:ext>
            </a:extLst>
          </p:cNvPr>
          <p:cNvSpPr txBox="1"/>
          <p:nvPr/>
        </p:nvSpPr>
        <p:spPr>
          <a:xfrm>
            <a:off x="2072148" y="3610697"/>
            <a:ext cx="8458200" cy="5632311"/>
          </a:xfrm>
          <a:prstGeom prst="rect">
            <a:avLst/>
          </a:prstGeom>
          <a:noFill/>
        </p:spPr>
        <p:txBody>
          <a:bodyPr wrap="square" rtlCol="0">
            <a:spAutoFit/>
          </a:bodyPr>
          <a:lstStyle/>
          <a:p>
            <a:r>
              <a:rPr lang="en-US" sz="2400" b="0" dirty="0" err="1">
                <a:effectLst/>
                <a:latin typeface="Roboto" panose="02000000000000000000" pitchFamily="2" charset="0"/>
                <a:ea typeface="Roboto" panose="02000000000000000000" pitchFamily="2" charset="0"/>
              </a:rPr>
              <a:t>Mục</a:t>
            </a:r>
            <a:r>
              <a:rPr lang="en-US" sz="2400" b="0" dirty="0">
                <a:effectLst/>
                <a:latin typeface="Roboto" panose="02000000000000000000" pitchFamily="2" charset="0"/>
                <a:ea typeface="Roboto" panose="02000000000000000000" pitchFamily="2" charset="0"/>
              </a:rPr>
              <a:t> </a:t>
            </a:r>
            <a:r>
              <a:rPr lang="en-US" sz="2400" b="0" dirty="0" err="1">
                <a:effectLst/>
                <a:latin typeface="Roboto" panose="02000000000000000000" pitchFamily="2" charset="0"/>
                <a:ea typeface="Roboto" panose="02000000000000000000" pitchFamily="2" charset="0"/>
              </a:rPr>
              <a:t>đích</a:t>
            </a:r>
            <a:r>
              <a:rPr lang="en-US" sz="2400" b="0" dirty="0">
                <a:effectLst/>
                <a:latin typeface="Roboto" panose="02000000000000000000" pitchFamily="2" charset="0"/>
                <a:ea typeface="Roboto" panose="02000000000000000000" pitchFamily="2" charset="0"/>
              </a:rPr>
              <a:t> </a:t>
            </a:r>
            <a:r>
              <a:rPr lang="en-US" sz="2400" b="0" dirty="0" err="1">
                <a:effectLst/>
                <a:latin typeface="Roboto" panose="02000000000000000000" pitchFamily="2" charset="0"/>
                <a:ea typeface="Roboto" panose="02000000000000000000" pitchFamily="2" charset="0"/>
              </a:rPr>
              <a:t>của</a:t>
            </a:r>
            <a:r>
              <a:rPr lang="en-US" sz="2400" b="0" dirty="0">
                <a:effectLst/>
                <a:latin typeface="Roboto" panose="02000000000000000000" pitchFamily="2" charset="0"/>
                <a:ea typeface="Roboto" panose="02000000000000000000" pitchFamily="2" charset="0"/>
              </a:rPr>
              <a:t> dự </a:t>
            </a:r>
            <a:r>
              <a:rPr lang="en-US" sz="2400" b="0" dirty="0" err="1">
                <a:effectLst/>
                <a:latin typeface="Roboto" panose="02000000000000000000" pitchFamily="2" charset="0"/>
                <a:ea typeface="Roboto" panose="02000000000000000000" pitchFamily="2" charset="0"/>
              </a:rPr>
              <a:t>án</a:t>
            </a:r>
            <a:r>
              <a:rPr lang="en-US" sz="2400" b="0" dirty="0">
                <a:effectLst/>
                <a:latin typeface="Roboto" panose="02000000000000000000" pitchFamily="2" charset="0"/>
                <a:ea typeface="Roboto" panose="02000000000000000000" pitchFamily="2" charset="0"/>
              </a:rPr>
              <a:t>:</a:t>
            </a:r>
          </a:p>
          <a:p>
            <a:pPr marL="342900" indent="-342900">
              <a:buFont typeface="Wingdings" panose="05000000000000000000" pitchFamily="2" charset="2"/>
              <a:buChar char="q"/>
            </a:pPr>
            <a:r>
              <a:rPr lang="vi-VN" sz="2400" b="0" dirty="0">
                <a:effectLst/>
                <a:latin typeface="Roboto" panose="02000000000000000000" pitchFamily="2" charset="0"/>
                <a:ea typeface="Roboto" panose="02000000000000000000" pitchFamily="2" charset="0"/>
              </a:rPr>
              <a:t>Tạo ra một trang web mà người dùng có thể tra cứu các thông tin về những bộ phim đang được</a:t>
            </a:r>
            <a:r>
              <a:rPr lang="en-US" sz="2400" b="0" dirty="0">
                <a:effectLst/>
                <a:latin typeface="Roboto" panose="02000000000000000000" pitchFamily="2" charset="0"/>
                <a:ea typeface="Roboto" panose="02000000000000000000" pitchFamily="2" charset="0"/>
              </a:rPr>
              <a:t> </a:t>
            </a:r>
            <a:r>
              <a:rPr lang="vi-VN" sz="2400" b="0" dirty="0">
                <a:effectLst/>
                <a:latin typeface="Roboto" panose="02000000000000000000" pitchFamily="2" charset="0"/>
                <a:ea typeface="Roboto" panose="02000000000000000000" pitchFamily="2" charset="0"/>
              </a:rPr>
              <a:t>chiếu tại các rạp phim cũng như có thể đặt vé để xem những bộ phim đó tại các rạp hiện có trên hệ</a:t>
            </a:r>
            <a:r>
              <a:rPr lang="en-US" sz="2400" b="0" dirty="0">
                <a:effectLst/>
                <a:latin typeface="Roboto" panose="02000000000000000000" pitchFamily="2" charset="0"/>
                <a:ea typeface="Roboto" panose="02000000000000000000" pitchFamily="2" charset="0"/>
              </a:rPr>
              <a:t> </a:t>
            </a:r>
            <a:r>
              <a:rPr lang="vi-VN" sz="2400" b="0" dirty="0">
                <a:effectLst/>
                <a:latin typeface="Roboto" panose="02000000000000000000" pitchFamily="2" charset="0"/>
                <a:ea typeface="Roboto" panose="02000000000000000000" pitchFamily="2" charset="0"/>
              </a:rPr>
              <a:t>thống.</a:t>
            </a:r>
          </a:p>
          <a:p>
            <a:pPr marL="342900" indent="-342900">
              <a:buFont typeface="Wingdings" panose="05000000000000000000" pitchFamily="2" charset="2"/>
              <a:buChar char="q"/>
            </a:pPr>
            <a:r>
              <a:rPr lang="vi-VN" sz="2400" b="0" dirty="0">
                <a:effectLst/>
                <a:latin typeface="Roboto" panose="02000000000000000000" pitchFamily="2" charset="0"/>
                <a:ea typeface="Roboto" panose="02000000000000000000" pitchFamily="2" charset="0"/>
              </a:rPr>
              <a:t>Trang web này rất có ích với những khách hàng có nhu cầu giải trí bằng phim ảnh nhưng lại bận</a:t>
            </a:r>
            <a:r>
              <a:rPr lang="en-US" sz="2400" b="0" dirty="0">
                <a:effectLst/>
                <a:latin typeface="Roboto" panose="02000000000000000000" pitchFamily="2" charset="0"/>
                <a:ea typeface="Roboto" panose="02000000000000000000" pitchFamily="2" charset="0"/>
              </a:rPr>
              <a:t> </a:t>
            </a:r>
            <a:r>
              <a:rPr lang="vi-VN" sz="2400" b="0" dirty="0">
                <a:effectLst/>
                <a:latin typeface="Roboto" panose="02000000000000000000" pitchFamily="2" charset="0"/>
                <a:ea typeface="Roboto" panose="02000000000000000000" pitchFamily="2" charset="0"/>
              </a:rPr>
              <a:t>bịu không có thời gian xếp hàng mua vé trực tiếp cũng như tránh việc tụ tập quá đông người tạiquầy bán vé làm giảm chất lượng phục vụ của rạp phim.</a:t>
            </a:r>
            <a:endParaRPr lang="en-US" sz="2400" b="0" dirty="0">
              <a:effectLst/>
              <a:latin typeface="Roboto" panose="02000000000000000000" pitchFamily="2" charset="0"/>
              <a:ea typeface="Roboto" panose="02000000000000000000" pitchFamily="2" charset="0"/>
            </a:endParaRPr>
          </a:p>
          <a:p>
            <a:endParaRPr lang="en-US" sz="2400" dirty="0">
              <a:latin typeface="Roboto" panose="02000000000000000000" pitchFamily="2" charset="0"/>
              <a:ea typeface="Roboto" panose="02000000000000000000" pitchFamily="2" charset="0"/>
            </a:endParaRPr>
          </a:p>
          <a:p>
            <a:r>
              <a:rPr lang="vi-VN" sz="2400" dirty="0">
                <a:latin typeface="Roboto" panose="02000000000000000000" pitchFamily="2" charset="0"/>
                <a:ea typeface="Roboto" panose="02000000000000000000" pitchFamily="2" charset="0"/>
              </a:rPr>
              <a:t>Đối tượng sử dụng (Scope): Khách hàng ở mọi lứa tuổi.</a:t>
            </a:r>
            <a:endParaRPr lang="en-US" sz="2400" dirty="0">
              <a:latin typeface="Roboto" panose="02000000000000000000" pitchFamily="2" charset="0"/>
              <a:ea typeface="Roboto" panose="02000000000000000000" pitchFamily="2" charset="0"/>
            </a:endParaRPr>
          </a:p>
          <a:p>
            <a:endParaRPr lang="vi-VN" sz="2400" dirty="0">
              <a:latin typeface="Roboto" panose="02000000000000000000" pitchFamily="2" charset="0"/>
              <a:ea typeface="Roboto" panose="02000000000000000000" pitchFamily="2" charset="0"/>
            </a:endParaRPr>
          </a:p>
          <a:p>
            <a:r>
              <a:rPr lang="vi-VN" sz="2400" dirty="0">
                <a:latin typeface="Roboto" panose="02000000000000000000" pitchFamily="2" charset="0"/>
                <a:ea typeface="Roboto" panose="02000000000000000000" pitchFamily="2" charset="0"/>
              </a:rPr>
              <a:t>Mục tiêu (Objectives): sử dụng môi trường web trên máy tính (web</a:t>
            </a:r>
            <a:r>
              <a:rPr lang="en-US" sz="2400" dirty="0">
                <a:latin typeface="Roboto" panose="02000000000000000000" pitchFamily="2" charset="0"/>
                <a:ea typeface="Roboto" panose="02000000000000000000" pitchFamily="2" charset="0"/>
              </a:rPr>
              <a:t>/app</a:t>
            </a:r>
            <a:r>
              <a:rPr lang="vi-VN" sz="2400" dirty="0">
                <a:latin typeface="Roboto" panose="02000000000000000000" pitchFamily="2" charset="0"/>
                <a:ea typeface="Roboto" panose="02000000000000000000" pitchFamily="2" charset="0"/>
              </a:rPr>
              <a:t> cho điện thoại sẽ được phát triển sau)</a:t>
            </a:r>
            <a:r>
              <a:rPr lang="en-US" sz="2400" dirty="0">
                <a:latin typeface="Roboto" panose="02000000000000000000" pitchFamily="2" charset="0"/>
                <a:ea typeface="Roboto" panose="02000000000000000000" pitchFamily="2" charset="0"/>
              </a:rPr>
              <a:t>.</a:t>
            </a: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with medium confidence">
            <a:extLst>
              <a:ext uri="{FF2B5EF4-FFF2-40B4-BE49-F238E27FC236}">
                <a16:creationId xmlns:a16="http://schemas.microsoft.com/office/drawing/2014/main" id="{7FBEAEAA-449B-06F3-EF82-4664BA816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0787" y="2957145"/>
            <a:ext cx="5717552" cy="3454960"/>
          </a:xfrm>
          <a:prstGeom prst="rect">
            <a:avLst/>
          </a:prstGeom>
        </p:spPr>
      </p:pic>
      <p:pic>
        <p:nvPicPr>
          <p:cNvPr id="7" name="Picture 6" descr="A picture containing text, ceiling, subway&#10;&#10;Description automatically generated">
            <a:extLst>
              <a:ext uri="{FF2B5EF4-FFF2-40B4-BE49-F238E27FC236}">
                <a16:creationId xmlns:a16="http://schemas.microsoft.com/office/drawing/2014/main" id="{3C2E3AF6-2F01-5275-D467-486F92D59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0787" y="6426853"/>
            <a:ext cx="5717552" cy="3391032"/>
          </a:xfrm>
          <a:prstGeom prst="rect">
            <a:avLst/>
          </a:prstGeom>
        </p:spPr>
      </p:pic>
    </p:spTree>
    <p:extLst>
      <p:ext uri="{BB962C8B-B14F-4D97-AF65-F5344CB8AC3E}">
        <p14:creationId xmlns:p14="http://schemas.microsoft.com/office/powerpoint/2010/main" val="49958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5614CEAD-5ED1-BE63-1EBA-F764A4951A3D}"/>
              </a:ext>
            </a:extLst>
          </p:cNvPr>
          <p:cNvSpPr txBox="1"/>
          <p:nvPr/>
        </p:nvSpPr>
        <p:spPr>
          <a:xfrm>
            <a:off x="2185140" y="4144603"/>
            <a:ext cx="13976342" cy="1390509"/>
          </a:xfrm>
          <a:prstGeom prst="rect">
            <a:avLst/>
          </a:prstGeom>
        </p:spPr>
        <p:txBody>
          <a:bodyPr lIns="0" tIns="0" rIns="0" bIns="0" rtlCol="0" anchor="t">
            <a:spAutoFit/>
          </a:bodyPr>
          <a:lstStyle/>
          <a:p>
            <a:pPr marL="0" lvl="0" indent="0" algn="ctr">
              <a:lnSpc>
                <a:spcPts val="11700"/>
              </a:lnSpc>
            </a:pPr>
            <a:r>
              <a:rPr lang="en-US" sz="9000" spc="-270" dirty="0">
                <a:solidFill>
                  <a:srgbClr val="4476B2"/>
                </a:solidFill>
                <a:latin typeface="Public Sans Bold"/>
              </a:rPr>
              <a:t>2. </a:t>
            </a:r>
            <a:r>
              <a:rPr lang="en-US" sz="9000" spc="-270" dirty="0" err="1">
                <a:solidFill>
                  <a:srgbClr val="4476B2"/>
                </a:solidFill>
                <a:latin typeface="Public Sans Bold"/>
              </a:rPr>
              <a:t>Quản</a:t>
            </a:r>
            <a:r>
              <a:rPr lang="en-US" sz="9000" spc="-270" dirty="0">
                <a:solidFill>
                  <a:srgbClr val="4476B2"/>
                </a:solidFill>
                <a:latin typeface="Public Sans Bold"/>
              </a:rPr>
              <a:t> </a:t>
            </a:r>
            <a:r>
              <a:rPr lang="en-US" sz="9000" spc="-270" dirty="0" err="1">
                <a:solidFill>
                  <a:srgbClr val="4476B2"/>
                </a:solidFill>
                <a:latin typeface="Public Sans Bold"/>
              </a:rPr>
              <a:t>lý</a:t>
            </a:r>
            <a:r>
              <a:rPr lang="en-US" sz="9000" spc="-270" dirty="0">
                <a:solidFill>
                  <a:srgbClr val="4476B2"/>
                </a:solidFill>
                <a:latin typeface="Public Sans Bold"/>
              </a:rPr>
              <a:t> dự </a:t>
            </a:r>
            <a:r>
              <a:rPr lang="en-US" sz="9000" spc="-270" dirty="0" err="1">
                <a:solidFill>
                  <a:srgbClr val="4476B2"/>
                </a:solidFill>
                <a:latin typeface="Public Sans Bold"/>
              </a:rPr>
              <a:t>án</a:t>
            </a:r>
            <a:endParaRPr lang="en-US" sz="9000" spc="-270" dirty="0">
              <a:solidFill>
                <a:srgbClr val="4476B2"/>
              </a:solidFill>
              <a:latin typeface="Public Sans Bold"/>
            </a:endParaRPr>
          </a:p>
        </p:txBody>
      </p:sp>
    </p:spTree>
    <p:extLst>
      <p:ext uri="{BB962C8B-B14F-4D97-AF65-F5344CB8AC3E}">
        <p14:creationId xmlns:p14="http://schemas.microsoft.com/office/powerpoint/2010/main" val="155618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B6906-BA5A-0B9D-8F36-EAE925BD1D01}"/>
              </a:ext>
            </a:extLst>
          </p:cNvPr>
          <p:cNvSpPr txBox="1"/>
          <p:nvPr/>
        </p:nvSpPr>
        <p:spPr>
          <a:xfrm>
            <a:off x="4800600" y="1485900"/>
            <a:ext cx="9525000" cy="861774"/>
          </a:xfrm>
          <a:prstGeom prst="rect">
            <a:avLst/>
          </a:prstGeom>
          <a:noFill/>
        </p:spPr>
        <p:txBody>
          <a:bodyPr wrap="square" lIns="91440" tIns="45720" rIns="91440" bIns="45720" rtlCol="0" anchor="t">
            <a:spAutoFit/>
          </a:bodyPr>
          <a:lstStyle/>
          <a:p>
            <a:pPr algn="ctr"/>
            <a:r>
              <a:rPr lang="en-US" sz="5000" dirty="0" err="1">
                <a:solidFill>
                  <a:srgbClr val="7F91B9"/>
                </a:solidFill>
                <a:latin typeface="Public Sans Bold"/>
              </a:rPr>
              <a:t>Cấu</a:t>
            </a:r>
            <a:r>
              <a:rPr lang="en-US" sz="5000" dirty="0">
                <a:solidFill>
                  <a:srgbClr val="7F91B9"/>
                </a:solidFill>
                <a:latin typeface="Public Sans Bold"/>
              </a:rPr>
              <a:t> </a:t>
            </a:r>
            <a:r>
              <a:rPr lang="en-US" sz="5000" dirty="0" err="1">
                <a:solidFill>
                  <a:srgbClr val="7F91B9"/>
                </a:solidFill>
                <a:latin typeface="Public Sans Bold"/>
              </a:rPr>
              <a:t>trúc</a:t>
            </a:r>
            <a:r>
              <a:rPr lang="en-US" sz="5000" dirty="0">
                <a:solidFill>
                  <a:srgbClr val="7F91B9"/>
                </a:solidFill>
                <a:latin typeface="Public Sans Bold"/>
              </a:rPr>
              <a:t> </a:t>
            </a:r>
            <a:r>
              <a:rPr lang="en-US" sz="5000" dirty="0" err="1">
                <a:solidFill>
                  <a:srgbClr val="7F91B9"/>
                </a:solidFill>
                <a:latin typeface="Public Sans Bold"/>
              </a:rPr>
              <a:t>nhóm</a:t>
            </a:r>
            <a:endParaRPr lang="en-US" sz="5000" dirty="0">
              <a:solidFill>
                <a:srgbClr val="7F91B9"/>
              </a:solidFill>
              <a:latin typeface="Public Sans Bold" panose="020B0604020202020204" charset="0"/>
            </a:endParaRPr>
          </a:p>
        </p:txBody>
      </p:sp>
      <p:cxnSp>
        <p:nvCxnSpPr>
          <p:cNvPr id="9" name="Straight Connector 8">
            <a:extLst>
              <a:ext uri="{FF2B5EF4-FFF2-40B4-BE49-F238E27FC236}">
                <a16:creationId xmlns:a16="http://schemas.microsoft.com/office/drawing/2014/main" id="{F2BAE0EF-7962-2E2E-9EC8-20E299D5EDA9}"/>
              </a:ext>
            </a:extLst>
          </p:cNvPr>
          <p:cNvCxnSpPr>
            <a:cxnSpLocks/>
          </p:cNvCxnSpPr>
          <p:nvPr/>
        </p:nvCxnSpPr>
        <p:spPr>
          <a:xfrm>
            <a:off x="1905000" y="27813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07C52F1-E008-8ED7-3E02-1F0CAB463844}"/>
              </a:ext>
            </a:extLst>
          </p:cNvPr>
          <p:cNvPicPr>
            <a:picLocks noChangeAspect="1"/>
          </p:cNvPicPr>
          <p:nvPr/>
        </p:nvPicPr>
        <p:blipFill>
          <a:blip r:embed="rId2"/>
          <a:stretch>
            <a:fillRect/>
          </a:stretch>
        </p:blipFill>
        <p:spPr>
          <a:xfrm>
            <a:off x="2397541" y="3708284"/>
            <a:ext cx="13492917" cy="5092816"/>
          </a:xfrm>
          <a:prstGeom prst="rect">
            <a:avLst/>
          </a:prstGeom>
        </p:spPr>
      </p:pic>
    </p:spTree>
    <p:extLst>
      <p:ext uri="{BB962C8B-B14F-4D97-AF65-F5344CB8AC3E}">
        <p14:creationId xmlns:p14="http://schemas.microsoft.com/office/powerpoint/2010/main" val="699210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EB70DA-DB76-BCEB-1047-FB7BC84B2C85}"/>
              </a:ext>
            </a:extLst>
          </p:cNvPr>
          <p:cNvSpPr txBox="1"/>
          <p:nvPr/>
        </p:nvSpPr>
        <p:spPr>
          <a:xfrm>
            <a:off x="4645742" y="1582070"/>
            <a:ext cx="10082981" cy="861774"/>
          </a:xfrm>
          <a:prstGeom prst="rect">
            <a:avLst/>
          </a:prstGeom>
          <a:noFill/>
        </p:spPr>
        <p:txBody>
          <a:bodyPr wrap="square" rtlCol="0">
            <a:spAutoFit/>
          </a:bodyPr>
          <a:lstStyle/>
          <a:p>
            <a:pPr algn="ctr"/>
            <a:r>
              <a:rPr lang="en-US" sz="5000" dirty="0" err="1">
                <a:solidFill>
                  <a:srgbClr val="7F91B9"/>
                </a:solidFill>
                <a:latin typeface="Public Sans Bold" panose="020B0604020202020204" charset="0"/>
              </a:rPr>
              <a:t>Trách</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nhiệm</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của</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các</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thành</a:t>
            </a:r>
            <a:r>
              <a:rPr lang="en-US" sz="5000" dirty="0">
                <a:solidFill>
                  <a:srgbClr val="7F91B9"/>
                </a:solidFill>
                <a:latin typeface="Public Sans Bold" panose="020B0604020202020204" charset="0"/>
              </a:rPr>
              <a:t> </a:t>
            </a:r>
            <a:r>
              <a:rPr lang="en-US" sz="5000" dirty="0" err="1">
                <a:solidFill>
                  <a:srgbClr val="7F91B9"/>
                </a:solidFill>
                <a:latin typeface="Public Sans Bold" panose="020B0604020202020204" charset="0"/>
              </a:rPr>
              <a:t>viên</a:t>
            </a:r>
            <a:endParaRPr lang="en-US" sz="5000" dirty="0">
              <a:solidFill>
                <a:srgbClr val="7F91B9"/>
              </a:solidFill>
              <a:latin typeface="Public Sans Bold" panose="020B0604020202020204" charset="0"/>
            </a:endParaRPr>
          </a:p>
        </p:txBody>
      </p:sp>
      <p:sp>
        <p:nvSpPr>
          <p:cNvPr id="4" name="TextBox 3">
            <a:extLst>
              <a:ext uri="{FF2B5EF4-FFF2-40B4-BE49-F238E27FC236}">
                <a16:creationId xmlns:a16="http://schemas.microsoft.com/office/drawing/2014/main" id="{E9BF617E-25E1-600B-FC30-4BB265B1BA89}"/>
              </a:ext>
            </a:extLst>
          </p:cNvPr>
          <p:cNvSpPr txBox="1"/>
          <p:nvPr/>
        </p:nvSpPr>
        <p:spPr>
          <a:xfrm>
            <a:off x="1229032" y="3976364"/>
            <a:ext cx="8077200" cy="4832092"/>
          </a:xfrm>
          <a:prstGeom prst="rect">
            <a:avLst/>
          </a:prstGeom>
          <a:noFill/>
        </p:spPr>
        <p:txBody>
          <a:bodyPr wrap="square" lIns="91440" tIns="45720" rIns="91440" bIns="45720" rtlCol="0" anchor="t">
            <a:spAutoFit/>
          </a:bodyPr>
          <a:lstStyle/>
          <a:p>
            <a:pPr marL="342900" indent="-342900">
              <a:spcBef>
                <a:spcPts val="600"/>
              </a:spcBef>
              <a:buFont typeface="Wingdings" panose="05000000000000000000" pitchFamily="2" charset="2"/>
              <a:buChar char="q"/>
            </a:pPr>
            <a:r>
              <a:rPr lang="vi-VN" sz="2400" dirty="0">
                <a:solidFill>
                  <a:schemeClr val="tx1">
                    <a:lumMod val="85000"/>
                    <a:lumOff val="15000"/>
                  </a:schemeClr>
                </a:solidFill>
                <a:latin typeface="Roboto"/>
                <a:ea typeface="+mn-lt"/>
                <a:cs typeface="Arial"/>
              </a:rPr>
              <a:t>Nguyễn Quốc Anh</a:t>
            </a:r>
            <a:r>
              <a:rPr lang="en-US" sz="2400" dirty="0">
                <a:solidFill>
                  <a:schemeClr val="tx1">
                    <a:lumMod val="85000"/>
                    <a:lumOff val="15000"/>
                  </a:schemeClr>
                </a:solidFill>
                <a:latin typeface="Roboto"/>
                <a:ea typeface="+mn-lt"/>
                <a:cs typeface="Arial"/>
              </a:rPr>
              <a:t> (</a:t>
            </a:r>
            <a:r>
              <a:rPr lang="vi-VN" sz="2400" dirty="0">
                <a:solidFill>
                  <a:schemeClr val="tx1">
                    <a:lumMod val="85000"/>
                    <a:lumOff val="15000"/>
                  </a:schemeClr>
                </a:solidFill>
                <a:latin typeface="Roboto"/>
                <a:ea typeface="+mn-lt"/>
                <a:cs typeface="Arial"/>
              </a:rPr>
              <a:t>Business Analyst</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Viết</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các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tài</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liệu</a:t>
            </a:r>
            <a:r>
              <a:rPr lang="en-US" sz="2400" dirty="0">
                <a:solidFill>
                  <a:schemeClr val="tx1">
                    <a:lumMod val="85000"/>
                    <a:lumOff val="15000"/>
                  </a:schemeClr>
                </a:solidFill>
                <a:latin typeface="Roboto"/>
                <a:ea typeface="+mn-lt"/>
                <a:cs typeface="Arial"/>
              </a:rPr>
              <a:t>: Use-case, </a:t>
            </a:r>
            <a:r>
              <a:rPr lang="en-US" sz="2400" dirty="0" err="1">
                <a:solidFill>
                  <a:schemeClr val="tx1">
                    <a:lumMod val="85000"/>
                    <a:lumOff val="15000"/>
                  </a:schemeClr>
                </a:solidFill>
                <a:latin typeface="Roboto"/>
                <a:ea typeface="+mn-lt"/>
                <a:cs typeface="Arial"/>
              </a:rPr>
              <a:t>thiết</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kế</a:t>
            </a:r>
            <a:r>
              <a:rPr lang="en-US" sz="2400" dirty="0">
                <a:solidFill>
                  <a:schemeClr val="tx1">
                    <a:lumMod val="85000"/>
                    <a:lumOff val="15000"/>
                  </a:schemeClr>
                </a:solidFill>
                <a:latin typeface="Roboto"/>
                <a:ea typeface="+mn-lt"/>
                <a:cs typeface="Arial"/>
              </a:rPr>
              <a:t> Database, tham </a:t>
            </a:r>
            <a:r>
              <a:rPr lang="en-US" sz="2400" dirty="0" err="1">
                <a:solidFill>
                  <a:schemeClr val="tx1">
                    <a:lumMod val="85000"/>
                    <a:lumOff val="15000"/>
                  </a:schemeClr>
                </a:solidFill>
                <a:latin typeface="Roboto"/>
                <a:ea typeface="+mn-lt"/>
                <a:cs typeface="Arial"/>
              </a:rPr>
              <a:t>gia</a:t>
            </a:r>
            <a:r>
              <a:rPr lang="en-US" sz="2400" dirty="0">
                <a:solidFill>
                  <a:schemeClr val="tx1">
                    <a:lumMod val="85000"/>
                    <a:lumOff val="15000"/>
                  </a:schemeClr>
                </a:solidFill>
                <a:latin typeface="Roboto"/>
                <a:ea typeface="+mn-lt"/>
                <a:cs typeface="Arial"/>
              </a:rPr>
              <a:t> code Backend</a:t>
            </a:r>
            <a:endParaRPr lang="vi-VN" sz="2400" dirty="0">
              <a:solidFill>
                <a:schemeClr val="tx1">
                  <a:lumMod val="85000"/>
                  <a:lumOff val="15000"/>
                </a:schemeClr>
              </a:solidFill>
              <a:latin typeface="Roboto"/>
              <a:ea typeface="+mn-lt"/>
              <a:cs typeface="Arial"/>
            </a:endParaRPr>
          </a:p>
          <a:p>
            <a:pPr marL="342900" indent="-342900">
              <a:spcBef>
                <a:spcPts val="600"/>
              </a:spcBef>
              <a:buFont typeface="Wingdings" panose="05000000000000000000" pitchFamily="2" charset="2"/>
              <a:buChar char="q"/>
            </a:pPr>
            <a:r>
              <a:rPr lang="vi-VN" sz="2400" dirty="0">
                <a:solidFill>
                  <a:schemeClr val="tx1">
                    <a:lumMod val="85000"/>
                    <a:lumOff val="15000"/>
                  </a:schemeClr>
                </a:solidFill>
                <a:latin typeface="Roboto"/>
                <a:ea typeface="+mn-lt"/>
                <a:cs typeface="Arial"/>
              </a:rPr>
              <a:t>Trần Anh Tuấn</a:t>
            </a:r>
            <a:r>
              <a:rPr lang="en-US" sz="2400" dirty="0">
                <a:solidFill>
                  <a:schemeClr val="tx1">
                    <a:lumMod val="85000"/>
                    <a:lumOff val="15000"/>
                  </a:schemeClr>
                </a:solidFill>
                <a:latin typeface="Roboto"/>
                <a:ea typeface="+mn-lt"/>
                <a:cs typeface="Arial"/>
              </a:rPr>
              <a:t> (</a:t>
            </a:r>
            <a:r>
              <a:rPr lang="vi-VN" sz="2400" dirty="0">
                <a:solidFill>
                  <a:schemeClr val="tx1">
                    <a:lumMod val="85000"/>
                    <a:lumOff val="15000"/>
                  </a:schemeClr>
                </a:solidFill>
                <a:latin typeface="Roboto"/>
                <a:ea typeface="+mn-lt"/>
                <a:cs typeface="Arial"/>
              </a:rPr>
              <a:t>Tester</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Viết</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các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tài</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liệu</a:t>
            </a:r>
            <a:r>
              <a:rPr lang="en-US" sz="2400" dirty="0">
                <a:solidFill>
                  <a:schemeClr val="tx1">
                    <a:lumMod val="85000"/>
                    <a:lumOff val="15000"/>
                  </a:schemeClr>
                </a:solidFill>
                <a:latin typeface="Roboto"/>
                <a:ea typeface="+mn-lt"/>
                <a:cs typeface="Arial"/>
              </a:rPr>
              <a:t>: Testcase, Test plan, Test Report, SAD, </a:t>
            </a:r>
            <a:r>
              <a:rPr lang="en-US" sz="2400" dirty="0" err="1">
                <a:solidFill>
                  <a:schemeClr val="tx1">
                    <a:lumMod val="85000"/>
                    <a:lumOff val="15000"/>
                  </a:schemeClr>
                </a:solidFill>
                <a:latin typeface="Roboto"/>
                <a:ea typeface="+mn-lt"/>
                <a:cs typeface="Arial"/>
              </a:rPr>
              <a:t>UseCase</a:t>
            </a:r>
            <a:r>
              <a:rPr lang="en-US" sz="2400" dirty="0">
                <a:solidFill>
                  <a:schemeClr val="tx1">
                    <a:lumMod val="85000"/>
                    <a:lumOff val="15000"/>
                  </a:schemeClr>
                </a:solidFill>
                <a:latin typeface="Roboto"/>
                <a:ea typeface="+mn-lt"/>
                <a:cs typeface="Arial"/>
              </a:rPr>
              <a:t>, Tham </a:t>
            </a:r>
            <a:r>
              <a:rPr lang="en-US" sz="2400" dirty="0" err="1">
                <a:solidFill>
                  <a:schemeClr val="tx1">
                    <a:lumMod val="85000"/>
                    <a:lumOff val="15000"/>
                  </a:schemeClr>
                </a:solidFill>
                <a:latin typeface="Roboto"/>
                <a:ea typeface="+mn-lt"/>
                <a:cs typeface="Arial"/>
              </a:rPr>
              <a:t>gia</a:t>
            </a:r>
            <a:r>
              <a:rPr lang="en-US" sz="2400" dirty="0">
                <a:solidFill>
                  <a:schemeClr val="tx1">
                    <a:lumMod val="85000"/>
                    <a:lumOff val="15000"/>
                  </a:schemeClr>
                </a:solidFill>
                <a:latin typeface="Roboto"/>
                <a:ea typeface="+mn-lt"/>
                <a:cs typeface="Arial"/>
              </a:rPr>
              <a:t> Test source, </a:t>
            </a:r>
            <a:r>
              <a:rPr lang="en-US" sz="2400" dirty="0" err="1">
                <a:solidFill>
                  <a:schemeClr val="tx1">
                    <a:lumMod val="85000"/>
                    <a:lumOff val="15000"/>
                  </a:schemeClr>
                </a:solidFill>
                <a:latin typeface="Roboto"/>
                <a:ea typeface="+mn-lt"/>
                <a:cs typeface="Arial"/>
              </a:rPr>
              <a:t>Phác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thảo</a:t>
            </a:r>
            <a:r>
              <a:rPr lang="en-US" sz="2400" dirty="0">
                <a:solidFill>
                  <a:schemeClr val="tx1">
                    <a:lumMod val="85000"/>
                    <a:lumOff val="15000"/>
                  </a:schemeClr>
                </a:solidFill>
                <a:latin typeface="Roboto"/>
                <a:ea typeface="+mn-lt"/>
                <a:cs typeface="Arial"/>
              </a:rPr>
              <a:t> UI,...</a:t>
            </a:r>
            <a:endParaRPr lang="vi-VN" sz="2400" dirty="0">
              <a:solidFill>
                <a:schemeClr val="tx1">
                  <a:lumMod val="85000"/>
                  <a:lumOff val="15000"/>
                </a:schemeClr>
              </a:solidFill>
              <a:latin typeface="Roboto"/>
              <a:ea typeface="+mn-lt"/>
              <a:cs typeface="Arial"/>
            </a:endParaRPr>
          </a:p>
          <a:p>
            <a:pPr marL="342900" indent="-342900">
              <a:spcBef>
                <a:spcPts val="600"/>
              </a:spcBef>
              <a:buFont typeface="Wingdings" panose="05000000000000000000" pitchFamily="2" charset="2"/>
              <a:buChar char="q"/>
            </a:pPr>
            <a:r>
              <a:rPr lang="vi-VN" sz="2400" dirty="0">
                <a:solidFill>
                  <a:schemeClr val="tx1">
                    <a:lumMod val="85000"/>
                    <a:lumOff val="15000"/>
                  </a:schemeClr>
                </a:solidFill>
                <a:latin typeface="Roboto"/>
                <a:ea typeface="+mn-lt"/>
                <a:cs typeface="Arial"/>
              </a:rPr>
              <a:t>Lê Nhựt Anh</a:t>
            </a:r>
            <a:r>
              <a:rPr lang="en-US" sz="2400" dirty="0">
                <a:solidFill>
                  <a:schemeClr val="tx1">
                    <a:lumMod val="85000"/>
                    <a:lumOff val="15000"/>
                  </a:schemeClr>
                </a:solidFill>
                <a:latin typeface="Roboto"/>
                <a:ea typeface="+mn-lt"/>
                <a:cs typeface="Arial"/>
              </a:rPr>
              <a:t> (</a:t>
            </a:r>
            <a:r>
              <a:rPr lang="vi-VN" sz="2400" dirty="0">
                <a:solidFill>
                  <a:schemeClr val="tx1">
                    <a:lumMod val="85000"/>
                    <a:lumOff val="15000"/>
                  </a:schemeClr>
                </a:solidFill>
                <a:latin typeface="Roboto"/>
                <a:ea typeface="+mn-lt"/>
                <a:cs typeface="Arial"/>
              </a:rPr>
              <a:t>Developer</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Phác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thảo</a:t>
            </a:r>
            <a:r>
              <a:rPr lang="en-US" sz="2400" dirty="0">
                <a:solidFill>
                  <a:schemeClr val="tx1">
                    <a:lumMod val="85000"/>
                    <a:lumOff val="15000"/>
                  </a:schemeClr>
                </a:solidFill>
                <a:latin typeface="Roboto"/>
                <a:ea typeface="+mn-lt"/>
                <a:cs typeface="Arial"/>
              </a:rPr>
              <a:t> UI, Tham </a:t>
            </a:r>
            <a:r>
              <a:rPr lang="en-US" sz="2400" dirty="0" err="1">
                <a:solidFill>
                  <a:schemeClr val="tx1">
                    <a:lumMod val="85000"/>
                    <a:lumOff val="15000"/>
                  </a:schemeClr>
                </a:solidFill>
                <a:latin typeface="Roboto"/>
                <a:ea typeface="+mn-lt"/>
                <a:cs typeface="Arial"/>
              </a:rPr>
              <a:t>gia</a:t>
            </a:r>
            <a:r>
              <a:rPr lang="en-US" sz="2400" dirty="0">
                <a:solidFill>
                  <a:schemeClr val="tx1">
                    <a:lumMod val="85000"/>
                    <a:lumOff val="15000"/>
                  </a:schemeClr>
                </a:solidFill>
                <a:latin typeface="Roboto"/>
                <a:ea typeface="+mn-lt"/>
                <a:cs typeface="Arial"/>
              </a:rPr>
              <a:t> code </a:t>
            </a:r>
            <a:r>
              <a:rPr lang="en-US" sz="2400" dirty="0" err="1">
                <a:solidFill>
                  <a:schemeClr val="tx1">
                    <a:lumMod val="85000"/>
                    <a:lumOff val="15000"/>
                  </a:schemeClr>
                </a:solidFill>
                <a:latin typeface="Roboto"/>
                <a:ea typeface="+mn-lt"/>
                <a:cs typeface="Arial"/>
              </a:rPr>
              <a:t>mã</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nguồn</a:t>
            </a:r>
            <a:r>
              <a:rPr lang="en-US" sz="2400" dirty="0">
                <a:solidFill>
                  <a:schemeClr val="tx1">
                    <a:lumMod val="85000"/>
                    <a:lumOff val="15000"/>
                  </a:schemeClr>
                </a:solidFill>
                <a:latin typeface="Roboto"/>
                <a:ea typeface="+mn-lt"/>
                <a:cs typeface="Arial"/>
              </a:rPr>
              <a:t>,...</a:t>
            </a:r>
            <a:endParaRPr lang="vi-VN" sz="2400" dirty="0">
              <a:solidFill>
                <a:schemeClr val="tx1">
                  <a:lumMod val="85000"/>
                  <a:lumOff val="15000"/>
                </a:schemeClr>
              </a:solidFill>
              <a:latin typeface="Roboto"/>
              <a:ea typeface="+mn-lt"/>
              <a:cs typeface="Arial"/>
            </a:endParaRPr>
          </a:p>
          <a:p>
            <a:pPr marL="342900" indent="-342900">
              <a:spcBef>
                <a:spcPts val="600"/>
              </a:spcBef>
              <a:buFont typeface="Wingdings" panose="05000000000000000000" pitchFamily="2" charset="2"/>
              <a:buChar char="q"/>
            </a:pPr>
            <a:r>
              <a:rPr lang="vi-VN" sz="2400" dirty="0">
                <a:solidFill>
                  <a:schemeClr val="tx1">
                    <a:lumMod val="85000"/>
                    <a:lumOff val="15000"/>
                  </a:schemeClr>
                </a:solidFill>
                <a:latin typeface="Roboto"/>
                <a:ea typeface="+mn-lt"/>
                <a:cs typeface="Arial"/>
              </a:rPr>
              <a:t>Phạm Thụy Bích Truyền</a:t>
            </a:r>
            <a:r>
              <a:rPr lang="en-US" sz="2400" dirty="0">
                <a:solidFill>
                  <a:schemeClr val="tx1">
                    <a:lumMod val="85000"/>
                    <a:lumOff val="15000"/>
                  </a:schemeClr>
                </a:solidFill>
                <a:latin typeface="Roboto"/>
                <a:ea typeface="+mn-lt"/>
                <a:cs typeface="Arial"/>
              </a:rPr>
              <a:t> (</a:t>
            </a:r>
            <a:r>
              <a:rPr lang="vi-VN" sz="2400" dirty="0">
                <a:solidFill>
                  <a:schemeClr val="tx1">
                    <a:lumMod val="85000"/>
                    <a:lumOff val="15000"/>
                  </a:schemeClr>
                </a:solidFill>
                <a:latin typeface="Roboto"/>
                <a:ea typeface="+mn-lt"/>
                <a:cs typeface="Arial"/>
              </a:rPr>
              <a:t>Developer</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Phác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thảo</a:t>
            </a:r>
            <a:r>
              <a:rPr lang="en-US" sz="2400" dirty="0">
                <a:solidFill>
                  <a:schemeClr val="tx1">
                    <a:lumMod val="85000"/>
                    <a:lumOff val="15000"/>
                  </a:schemeClr>
                </a:solidFill>
                <a:latin typeface="Roboto"/>
                <a:ea typeface="+mn-lt"/>
                <a:cs typeface="Arial"/>
              </a:rPr>
              <a:t> UI, Tham </a:t>
            </a:r>
            <a:r>
              <a:rPr lang="en-US" sz="2400" dirty="0" err="1">
                <a:solidFill>
                  <a:schemeClr val="tx1">
                    <a:lumMod val="85000"/>
                    <a:lumOff val="15000"/>
                  </a:schemeClr>
                </a:solidFill>
                <a:latin typeface="Roboto"/>
                <a:ea typeface="+mn-lt"/>
                <a:cs typeface="Arial"/>
              </a:rPr>
              <a:t>gia</a:t>
            </a:r>
            <a:r>
              <a:rPr lang="en-US" sz="2400" dirty="0">
                <a:solidFill>
                  <a:schemeClr val="tx1">
                    <a:lumMod val="85000"/>
                    <a:lumOff val="15000"/>
                  </a:schemeClr>
                </a:solidFill>
                <a:latin typeface="Roboto"/>
                <a:ea typeface="+mn-lt"/>
                <a:cs typeface="Arial"/>
              </a:rPr>
              <a:t> code </a:t>
            </a:r>
            <a:r>
              <a:rPr lang="en-US" sz="2400" dirty="0" err="1">
                <a:solidFill>
                  <a:schemeClr val="tx1">
                    <a:lumMod val="85000"/>
                    <a:lumOff val="15000"/>
                  </a:schemeClr>
                </a:solidFill>
                <a:latin typeface="Roboto"/>
                <a:ea typeface="+mn-lt"/>
                <a:cs typeface="Arial"/>
              </a:rPr>
              <a:t>mã</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nguồn</a:t>
            </a:r>
            <a:r>
              <a:rPr lang="en-US" sz="2400" dirty="0">
                <a:solidFill>
                  <a:schemeClr val="tx1">
                    <a:lumMod val="85000"/>
                    <a:lumOff val="15000"/>
                  </a:schemeClr>
                </a:solidFill>
                <a:latin typeface="Roboto"/>
                <a:ea typeface="+mn-lt"/>
                <a:cs typeface="Arial"/>
              </a:rPr>
              <a:t>,...</a:t>
            </a:r>
            <a:endParaRPr lang="vi-VN" sz="2400" dirty="0">
              <a:solidFill>
                <a:schemeClr val="tx1">
                  <a:lumMod val="85000"/>
                  <a:lumOff val="15000"/>
                </a:schemeClr>
              </a:solidFill>
              <a:latin typeface="Roboto"/>
              <a:ea typeface="+mn-lt"/>
              <a:cs typeface="Arial"/>
            </a:endParaRPr>
          </a:p>
          <a:p>
            <a:pPr marL="342900" indent="-342900">
              <a:spcBef>
                <a:spcPts val="600"/>
              </a:spcBef>
              <a:buFont typeface="Wingdings" panose="05000000000000000000" pitchFamily="2" charset="2"/>
              <a:buChar char="q"/>
            </a:pPr>
            <a:r>
              <a:rPr lang="vi-VN" sz="2400" dirty="0">
                <a:solidFill>
                  <a:schemeClr val="tx1">
                    <a:lumMod val="85000"/>
                    <a:lumOff val="15000"/>
                  </a:schemeClr>
                </a:solidFill>
                <a:latin typeface="Roboto"/>
                <a:ea typeface="+mn-lt"/>
                <a:cs typeface="Arial"/>
              </a:rPr>
              <a:t>Nguyễn Hoàng Việt</a:t>
            </a:r>
            <a:r>
              <a:rPr lang="en-US" sz="2400" dirty="0">
                <a:solidFill>
                  <a:schemeClr val="tx1">
                    <a:lumMod val="85000"/>
                    <a:lumOff val="15000"/>
                  </a:schemeClr>
                </a:solidFill>
                <a:latin typeface="Roboto"/>
                <a:ea typeface="+mn-lt"/>
                <a:cs typeface="Arial"/>
              </a:rPr>
              <a:t> (</a:t>
            </a:r>
            <a:r>
              <a:rPr lang="vi-VN" sz="2400" dirty="0">
                <a:solidFill>
                  <a:schemeClr val="tx1">
                    <a:lumMod val="85000"/>
                    <a:lumOff val="15000"/>
                  </a:schemeClr>
                </a:solidFill>
                <a:latin typeface="Roboto"/>
                <a:ea typeface="+mn-lt"/>
                <a:cs typeface="Arial"/>
              </a:rPr>
              <a:t>Team leader</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Viết</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các</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tài</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liệu</a:t>
            </a:r>
            <a:r>
              <a:rPr lang="en-US" sz="2400" dirty="0">
                <a:solidFill>
                  <a:schemeClr val="tx1">
                    <a:lumMod val="85000"/>
                    <a:lumOff val="15000"/>
                  </a:schemeClr>
                </a:solidFill>
                <a:latin typeface="Roboto"/>
                <a:ea typeface="+mn-lt"/>
                <a:cs typeface="Arial"/>
              </a:rPr>
              <a:t>: SDP, Vision doc, SAD; </a:t>
            </a:r>
            <a:r>
              <a:rPr lang="en-US" sz="2400" dirty="0" err="1">
                <a:solidFill>
                  <a:schemeClr val="tx1">
                    <a:lumMod val="85000"/>
                    <a:lumOff val="15000"/>
                  </a:schemeClr>
                </a:solidFill>
                <a:latin typeface="Roboto"/>
                <a:ea typeface="+mn-lt"/>
                <a:cs typeface="Arial"/>
              </a:rPr>
              <a:t>Tổ</a:t>
            </a:r>
            <a:r>
              <a:rPr lang="en-US" sz="2400" dirty="0">
                <a:solidFill>
                  <a:schemeClr val="tx1">
                    <a:lumMod val="85000"/>
                    <a:lumOff val="15000"/>
                  </a:schemeClr>
                </a:solidFill>
                <a:latin typeface="Roboto"/>
                <a:ea typeface="+mn-lt"/>
                <a:cs typeface="Arial"/>
              </a:rPr>
              <a:t> </a:t>
            </a:r>
            <a:r>
              <a:rPr lang="en-US" sz="2400" dirty="0" err="1">
                <a:solidFill>
                  <a:schemeClr val="tx1">
                    <a:lumMod val="85000"/>
                    <a:lumOff val="15000"/>
                  </a:schemeClr>
                </a:solidFill>
                <a:latin typeface="Roboto"/>
                <a:ea typeface="+mn-lt"/>
                <a:cs typeface="Arial"/>
              </a:rPr>
              <a:t>chức</a:t>
            </a:r>
            <a:r>
              <a:rPr lang="en-US" sz="2400" dirty="0">
                <a:solidFill>
                  <a:schemeClr val="tx1">
                    <a:lumMod val="85000"/>
                    <a:lumOff val="15000"/>
                  </a:schemeClr>
                </a:solidFill>
                <a:latin typeface="Roboto"/>
                <a:ea typeface="+mn-lt"/>
                <a:cs typeface="Arial"/>
              </a:rPr>
              <a:t> weekly meeting và </a:t>
            </a:r>
            <a:r>
              <a:rPr lang="en-US" sz="2400" dirty="0" err="1">
                <a:solidFill>
                  <a:schemeClr val="tx1">
                    <a:lumMod val="85000"/>
                    <a:lumOff val="15000"/>
                  </a:schemeClr>
                </a:solidFill>
                <a:latin typeface="Roboto"/>
                <a:ea typeface="+mn-lt"/>
                <a:cs typeface="Arial"/>
              </a:rPr>
              <a:t>viết</a:t>
            </a:r>
            <a:r>
              <a:rPr lang="en-US" sz="2400" dirty="0">
                <a:solidFill>
                  <a:schemeClr val="tx1">
                    <a:lumMod val="85000"/>
                    <a:lumOff val="15000"/>
                  </a:schemeClr>
                </a:solidFill>
                <a:latin typeface="Roboto"/>
                <a:ea typeface="+mn-lt"/>
                <a:cs typeface="Arial"/>
              </a:rPr>
              <a:t> report; Tham </a:t>
            </a:r>
            <a:r>
              <a:rPr lang="en-US" sz="2400" dirty="0" err="1">
                <a:solidFill>
                  <a:schemeClr val="tx1">
                    <a:lumMod val="85000"/>
                    <a:lumOff val="15000"/>
                  </a:schemeClr>
                </a:solidFill>
                <a:latin typeface="Roboto"/>
                <a:ea typeface="+mn-lt"/>
                <a:cs typeface="Arial"/>
              </a:rPr>
              <a:t>gia</a:t>
            </a:r>
            <a:r>
              <a:rPr lang="en-US" sz="2400" dirty="0">
                <a:solidFill>
                  <a:schemeClr val="tx1">
                    <a:lumMod val="85000"/>
                    <a:lumOff val="15000"/>
                  </a:schemeClr>
                </a:solidFill>
                <a:latin typeface="Roboto"/>
                <a:ea typeface="+mn-lt"/>
                <a:cs typeface="Arial"/>
              </a:rPr>
              <a:t> test source;...</a:t>
            </a:r>
            <a:endParaRPr lang="vi-VN" dirty="0">
              <a:solidFill>
                <a:schemeClr val="tx1">
                  <a:lumMod val="85000"/>
                  <a:lumOff val="15000"/>
                </a:schemeClr>
              </a:solidFill>
              <a:cs typeface="Arial" panose="020B0604020202020204" pitchFamily="34" charset="0"/>
            </a:endParaRPr>
          </a:p>
        </p:txBody>
      </p:sp>
      <p:cxnSp>
        <p:nvCxnSpPr>
          <p:cNvPr id="5" name="Straight Connector 4">
            <a:extLst>
              <a:ext uri="{FF2B5EF4-FFF2-40B4-BE49-F238E27FC236}">
                <a16:creationId xmlns:a16="http://schemas.microsoft.com/office/drawing/2014/main" id="{9A64D3C9-B3F2-19C7-9949-574A0DFB64C5}"/>
              </a:ext>
            </a:extLst>
          </p:cNvPr>
          <p:cNvCxnSpPr>
            <a:cxnSpLocks/>
          </p:cNvCxnSpPr>
          <p:nvPr/>
        </p:nvCxnSpPr>
        <p:spPr>
          <a:xfrm>
            <a:off x="2057400" y="2933700"/>
            <a:ext cx="1501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85E97F-DEE7-FE6F-D1EE-33CEF02D93C0}"/>
              </a:ext>
            </a:extLst>
          </p:cNvPr>
          <p:cNvPicPr>
            <a:picLocks noChangeAspect="1"/>
          </p:cNvPicPr>
          <p:nvPr/>
        </p:nvPicPr>
        <p:blipFill>
          <a:blip r:embed="rId2"/>
          <a:stretch>
            <a:fillRect/>
          </a:stretch>
        </p:blipFill>
        <p:spPr>
          <a:xfrm>
            <a:off x="9306232" y="4715028"/>
            <a:ext cx="8888120" cy="3354764"/>
          </a:xfrm>
          <a:prstGeom prst="rect">
            <a:avLst/>
          </a:prstGeom>
        </p:spPr>
      </p:pic>
    </p:spTree>
    <p:extLst>
      <p:ext uri="{BB962C8B-B14F-4D97-AF65-F5344CB8AC3E}">
        <p14:creationId xmlns:p14="http://schemas.microsoft.com/office/powerpoint/2010/main" val="3626202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1159</Words>
  <Application>Microsoft Office PowerPoint</Application>
  <PresentationFormat>Custom</PresentationFormat>
  <Paragraphs>97</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Public Sans Bold</vt:lpstr>
      <vt:lpstr>Roboto</vt:lpstr>
      <vt:lpstr>Arial</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hoa cà In đậm Hiện đại Chăm sóc Sức khỏe Bản thuyết trình Giới thiệu Người mới</dc:title>
  <cp:lastModifiedBy>NGUYỄN HOÀNG VIỆT</cp:lastModifiedBy>
  <cp:revision>7</cp:revision>
  <dcterms:created xsi:type="dcterms:W3CDTF">2006-08-16T00:00:00Z</dcterms:created>
  <dcterms:modified xsi:type="dcterms:W3CDTF">2023-01-11T16:47:19Z</dcterms:modified>
  <dc:identifier>DAFTmeNj288</dc:identifier>
</cp:coreProperties>
</file>